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44"/>
  </p:notesMasterIdLst>
  <p:sldIdLst>
    <p:sldId id="256" r:id="rId2"/>
    <p:sldId id="634" r:id="rId3"/>
    <p:sldId id="667" r:id="rId4"/>
    <p:sldId id="656" r:id="rId5"/>
    <p:sldId id="655" r:id="rId6"/>
    <p:sldId id="657" r:id="rId7"/>
    <p:sldId id="658" r:id="rId8"/>
    <p:sldId id="659" r:id="rId9"/>
    <p:sldId id="660" r:id="rId10"/>
    <p:sldId id="661" r:id="rId11"/>
    <p:sldId id="662" r:id="rId12"/>
    <p:sldId id="663" r:id="rId13"/>
    <p:sldId id="664" r:id="rId14"/>
    <p:sldId id="665" r:id="rId15"/>
    <p:sldId id="666" r:id="rId16"/>
    <p:sldId id="668" r:id="rId17"/>
    <p:sldId id="669" r:id="rId18"/>
    <p:sldId id="670" r:id="rId19"/>
    <p:sldId id="671" r:id="rId20"/>
    <p:sldId id="672" r:id="rId21"/>
    <p:sldId id="673" r:id="rId22"/>
    <p:sldId id="674" r:id="rId23"/>
    <p:sldId id="675" r:id="rId24"/>
    <p:sldId id="676" r:id="rId25"/>
    <p:sldId id="677" r:id="rId26"/>
    <p:sldId id="678" r:id="rId27"/>
    <p:sldId id="680" r:id="rId28"/>
    <p:sldId id="679" r:id="rId29"/>
    <p:sldId id="681" r:id="rId30"/>
    <p:sldId id="682" r:id="rId31"/>
    <p:sldId id="683" r:id="rId32"/>
    <p:sldId id="692" r:id="rId33"/>
    <p:sldId id="685" r:id="rId34"/>
    <p:sldId id="686" r:id="rId35"/>
    <p:sldId id="687" r:id="rId36"/>
    <p:sldId id="688" r:id="rId37"/>
    <p:sldId id="689" r:id="rId38"/>
    <p:sldId id="690" r:id="rId39"/>
    <p:sldId id="693" r:id="rId40"/>
    <p:sldId id="694" r:id="rId41"/>
    <p:sldId id="695" r:id="rId42"/>
    <p:sldId id="691" r:id="rId4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alibri Light" panose="020F0302020204030204" pitchFamily="34" charset="0"/>
      <p:regular r:id="rId49"/>
      <p:italic r:id="rId50"/>
    </p:embeddedFont>
    <p:embeddedFont>
      <p:font typeface="Cambria" panose="02040503050406030204" pitchFamily="18" charset="0"/>
      <p:regular r:id="rId51"/>
      <p:bold r:id="rId52"/>
      <p:italic r:id="rId53"/>
      <p:boldItalic r:id="rId54"/>
    </p:embeddedFont>
    <p:embeddedFont>
      <p:font typeface="Cambria Math" panose="02040503050406030204" pitchFamily="18" charset="0"/>
      <p:regular r:id="rId55"/>
    </p:embeddedFont>
    <p:embeddedFont>
      <p:font typeface="Open Sans" panose="020B0606030504020204" pitchFamily="34" charset="0"/>
      <p:regular r:id="rId56"/>
      <p:bold r:id="rId57"/>
      <p:italic r:id="rId58"/>
      <p:boldItalic r:id="rId59"/>
    </p:embeddedFont>
  </p:embeddedFontLst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ider sanchez" initials="hs" lastIdx="2" clrIdx="0">
    <p:extLst>
      <p:ext uri="{19B8F6BF-5375-455C-9EA6-DF929625EA0E}">
        <p15:presenceInfo xmlns:p15="http://schemas.microsoft.com/office/powerpoint/2012/main" userId="0c2923df9f1f816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0700"/>
    <a:srgbClr val="FF0000"/>
    <a:srgbClr val="000000"/>
    <a:srgbClr val="FDC0BB"/>
    <a:srgbClr val="D9F6F0"/>
    <a:srgbClr val="EF6C00"/>
    <a:srgbClr val="FDD3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91" autoAdjust="0"/>
    <p:restoredTop sz="95201" autoAdjust="0"/>
  </p:normalViewPr>
  <p:slideViewPr>
    <p:cSldViewPr snapToGrid="0">
      <p:cViewPr varScale="1">
        <p:scale>
          <a:sx n="165" d="100"/>
          <a:sy n="165" d="100"/>
        </p:scale>
        <p:origin x="342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5de561d2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5de561d2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6;p3">
            <a:extLst>
              <a:ext uri="{FF2B5EF4-FFF2-40B4-BE49-F238E27FC236}">
                <a16:creationId xmlns:a16="http://schemas.microsoft.com/office/drawing/2014/main" id="{521154EE-5245-4AAF-A19C-B38E8A5CAE1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769"/>
            <a:ext cx="9143999" cy="514502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4447579-073F-42CD-AC65-DC845AE03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727" y="592547"/>
            <a:ext cx="4313144" cy="1790700"/>
          </a:xfrm>
        </p:spPr>
        <p:txBody>
          <a:bodyPr anchor="b">
            <a:normAutofit/>
          </a:bodyPr>
          <a:lstStyle>
            <a:lvl1pPr algn="l">
              <a:defRPr sz="4050"/>
            </a:lvl1pPr>
          </a:lstStyle>
          <a:p>
            <a:r>
              <a:rPr lang="en-US"/>
              <a:t>Click to edit Master title style</a:t>
            </a:r>
            <a:endParaRPr lang="es-PE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18BC3C6-6AAD-4368-BF86-5A8E3819FC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324" y="2827733"/>
            <a:ext cx="3405467" cy="1448432"/>
          </a:xfrm>
        </p:spPr>
        <p:txBody>
          <a:bodyPr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s-PE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A98308-C20C-437F-B397-257B552AC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24/11/2022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0A5973B-07C0-4785-82D4-0FB4B4393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F67C7E-ED82-455B-BEAD-DCCC850CE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‹Nº›</a:t>
            </a:fld>
            <a:endParaRPr lang="es" dirty="0"/>
          </a:p>
        </p:txBody>
      </p:sp>
      <p:pic>
        <p:nvPicPr>
          <p:cNvPr id="8" name="Google Shape;19;p3">
            <a:extLst>
              <a:ext uri="{FF2B5EF4-FFF2-40B4-BE49-F238E27FC236}">
                <a16:creationId xmlns:a16="http://schemas.microsoft.com/office/drawing/2014/main" id="{B400B4D4-CADC-4CB9-8F57-D2AB4142DEE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-1912" r="54024"/>
          <a:stretch/>
        </p:blipFill>
        <p:spPr>
          <a:xfrm>
            <a:off x="164728" y="4012598"/>
            <a:ext cx="1456778" cy="8089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464748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A657E6-091A-43C8-BFDA-0DE7BB3F8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C34D18-B963-4FD3-813E-BE5F0753D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1EFE703-4832-4153-83B1-7D86F7E13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773B51B-2A69-4933-BD38-292A836F6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24/11/2022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812BEC3-B326-45BE-ABB3-148A6B046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A27248B-F416-4714-82AB-5EE621203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‹Nº›</a:t>
            </a:fld>
            <a:endParaRPr lang="es" dirty="0"/>
          </a:p>
        </p:txBody>
      </p:sp>
    </p:spTree>
    <p:extLst>
      <p:ext uri="{BB962C8B-B14F-4D97-AF65-F5344CB8AC3E}">
        <p14:creationId xmlns:p14="http://schemas.microsoft.com/office/powerpoint/2010/main" val="129811655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4B3844-8A41-412E-B08A-37C78E998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B1286E4-B0EC-4CF7-B366-5929FF0E2D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37C11D-690E-42EB-8403-EAFDA48D4E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2F95824-16FA-4155-B281-9F2197383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24/11/2022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1A03920-6468-45A9-AE50-F40C0ACD3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F743196-8500-4F13-A5AB-AA2EE2FBE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‹Nº›</a:t>
            </a:fld>
            <a:endParaRPr lang="es" dirty="0"/>
          </a:p>
        </p:txBody>
      </p:sp>
    </p:spTree>
    <p:extLst>
      <p:ext uri="{BB962C8B-B14F-4D97-AF65-F5344CB8AC3E}">
        <p14:creationId xmlns:p14="http://schemas.microsoft.com/office/powerpoint/2010/main" val="107740957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20461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625" y="158129"/>
            <a:ext cx="8520600" cy="63152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 dirty="0"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850006"/>
            <a:ext cx="8520600" cy="371901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252000" lvl="0" indent="-252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baseline="0">
                <a:solidFill>
                  <a:srgbClr val="100700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8484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F06F35-487F-404B-ADFA-697BB715F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80AAC0-B967-4B4C-90A1-5DC56494F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86C0BD-363C-4394-A9FA-948A5FAA0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24/11/2022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128729-1FAC-4074-9DC2-A4B5FB579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4DDDE4-7145-4131-AC5B-1078F8B68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‹Nº›</a:t>
            </a:fld>
            <a:endParaRPr lang="es" dirty="0"/>
          </a:p>
        </p:txBody>
      </p:sp>
    </p:spTree>
    <p:extLst>
      <p:ext uri="{BB962C8B-B14F-4D97-AF65-F5344CB8AC3E}">
        <p14:creationId xmlns:p14="http://schemas.microsoft.com/office/powerpoint/2010/main" val="50845401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99;p12">
            <a:extLst>
              <a:ext uri="{FF2B5EF4-FFF2-40B4-BE49-F238E27FC236}">
                <a16:creationId xmlns:a16="http://schemas.microsoft.com/office/drawing/2014/main" id="{0941692D-1145-4175-8385-61D80996618C}"/>
              </a:ext>
            </a:extLst>
          </p:cNvPr>
          <p:cNvSpPr/>
          <p:nvPr/>
        </p:nvSpPr>
        <p:spPr>
          <a:xfrm>
            <a:off x="0" y="4519456"/>
            <a:ext cx="8824913" cy="633221"/>
          </a:xfrm>
          <a:custGeom>
            <a:avLst/>
            <a:gdLst/>
            <a:ahLst/>
            <a:cxnLst/>
            <a:rect l="l" t="t" r="r" b="b"/>
            <a:pathLst>
              <a:path w="11766550" h="844295" extrusionOk="0">
                <a:moveTo>
                  <a:pt x="0" y="0"/>
                </a:moveTo>
                <a:lnTo>
                  <a:pt x="11226800" y="0"/>
                </a:lnTo>
                <a:cubicBezTo>
                  <a:pt x="11410950" y="279315"/>
                  <a:pt x="11493500" y="412580"/>
                  <a:pt x="11766550" y="837945"/>
                </a:cubicBezTo>
                <a:lnTo>
                  <a:pt x="0" y="844295"/>
                </a:lnTo>
                <a:lnTo>
                  <a:pt x="0" y="0"/>
                </a:lnTo>
                <a:close/>
              </a:path>
            </a:pathLst>
          </a:custGeom>
          <a:solidFill>
            <a:srgbClr val="00A8ED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F06F35-487F-404B-ADFA-697BB715F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80AAC0-B967-4B4C-90A1-5DC56494F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86C0BD-363C-4394-A9FA-948A5FAA0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24/11/2022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128729-1FAC-4074-9DC2-A4B5FB579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4DDDE4-7145-4131-AC5B-1078F8B68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‹Nº›</a:t>
            </a:fld>
            <a:endParaRPr lang="es" dirty="0"/>
          </a:p>
        </p:txBody>
      </p:sp>
      <p:pic>
        <p:nvPicPr>
          <p:cNvPr id="8" name="Google Shape;98;p12">
            <a:extLst>
              <a:ext uri="{FF2B5EF4-FFF2-40B4-BE49-F238E27FC236}">
                <a16:creationId xmlns:a16="http://schemas.microsoft.com/office/drawing/2014/main" id="{565300D3-CC02-4FDD-AC00-92178EAFB1A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726590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9DA9F9C3-1BF0-4412-9BB1-0F8FF12AD561}"/>
              </a:ext>
            </a:extLst>
          </p:cNvPr>
          <p:cNvSpPr/>
          <p:nvPr/>
        </p:nvSpPr>
        <p:spPr>
          <a:xfrm rot="16200000">
            <a:off x="5638802" y="1638300"/>
            <a:ext cx="5143501" cy="1866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05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F06F35-487F-404B-ADFA-697BB715F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80AAC0-B967-4B4C-90A1-5DC56494F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86C0BD-363C-4394-A9FA-948A5FAA0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24/11/2022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128729-1FAC-4074-9DC2-A4B5FB579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4DDDE4-7145-4131-AC5B-1078F8B68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‹Nº›</a:t>
            </a:fld>
            <a:endParaRPr lang="es" dirty="0"/>
          </a:p>
        </p:txBody>
      </p:sp>
    </p:spTree>
    <p:extLst>
      <p:ext uri="{BB962C8B-B14F-4D97-AF65-F5344CB8AC3E}">
        <p14:creationId xmlns:p14="http://schemas.microsoft.com/office/powerpoint/2010/main" val="377216410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58CCC9-EED1-43F7-BA28-02A85D997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F31881-427B-4EA8-95B6-E8CA85655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8D601F3-EAF6-4B45-ABFA-473D7691A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24/11/2022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31AE90-06B6-4872-B76B-51BD4FA2B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88C60F-465C-4979-A675-08784E456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‹Nº›</a:t>
            </a:fld>
            <a:endParaRPr lang="es" dirty="0"/>
          </a:p>
        </p:txBody>
      </p:sp>
    </p:spTree>
    <p:extLst>
      <p:ext uri="{BB962C8B-B14F-4D97-AF65-F5344CB8AC3E}">
        <p14:creationId xmlns:p14="http://schemas.microsoft.com/office/powerpoint/2010/main" val="160396703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85421-0303-4A2D-9230-5E8B9694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EB53F0-4D1F-401E-8429-B791BF1E1B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2C1430B-E4B5-4554-9577-923B3000A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E290FC2-7933-418A-AAE4-A000B11C2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24/11/2022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65ECDFC-052D-41C6-A5F3-3C772BFC8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1938A97-AD20-482C-9DA1-A87BFC996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‹Nº›</a:t>
            </a:fld>
            <a:endParaRPr lang="es" dirty="0"/>
          </a:p>
        </p:txBody>
      </p:sp>
    </p:spTree>
    <p:extLst>
      <p:ext uri="{BB962C8B-B14F-4D97-AF65-F5344CB8AC3E}">
        <p14:creationId xmlns:p14="http://schemas.microsoft.com/office/powerpoint/2010/main" val="24718510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507B54-83E0-438A-8A70-2BB7B18D2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B7EA43-2D71-40DF-B12B-18993F1A6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1A9DF1-EEAC-471F-823A-3EE31725C9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C30A843-5805-43BE-91D0-BE8DA283C1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E9ABF3B-1C88-420A-B2A0-8DBADD7EB0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07852ED-0FCB-456B-9331-AFD300280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24/11/2022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D281C57-9015-497A-8843-83F11FD8A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3959ECC-4370-4750-916C-AD3732B62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‹Nº›</a:t>
            </a:fld>
            <a:endParaRPr lang="es" dirty="0"/>
          </a:p>
        </p:txBody>
      </p:sp>
    </p:spTree>
    <p:extLst>
      <p:ext uri="{BB962C8B-B14F-4D97-AF65-F5344CB8AC3E}">
        <p14:creationId xmlns:p14="http://schemas.microsoft.com/office/powerpoint/2010/main" val="230662153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el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1;p10">
            <a:extLst>
              <a:ext uri="{FF2B5EF4-FFF2-40B4-BE49-F238E27FC236}">
                <a16:creationId xmlns:a16="http://schemas.microsoft.com/office/drawing/2014/main" id="{6885C29A-DFAA-407F-85D4-F0A21CA1082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22863"/>
          <a:stretch/>
        </p:blipFill>
        <p:spPr>
          <a:xfrm>
            <a:off x="0" y="441154"/>
            <a:ext cx="9144000" cy="45999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B812C6B-A442-46B7-9556-200F98BC2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938" y="1798155"/>
            <a:ext cx="6636124" cy="994172"/>
          </a:xfrm>
        </p:spPr>
        <p:txBody>
          <a:bodyPr>
            <a:noAutofit/>
          </a:bodyPr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PE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4D0CA3F-D1A8-4EBF-8BA3-4A1C8A62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24/11/2022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A953B44-E615-4A02-95C9-685FBCB2F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DA99482-9B85-48A1-9030-AF3E27762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‹Nº›</a:t>
            </a:fld>
            <a:endParaRPr lang="es" dirty="0"/>
          </a:p>
        </p:txBody>
      </p:sp>
    </p:spTree>
    <p:extLst>
      <p:ext uri="{BB962C8B-B14F-4D97-AF65-F5344CB8AC3E}">
        <p14:creationId xmlns:p14="http://schemas.microsoft.com/office/powerpoint/2010/main" val="56576840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A5932E-53A7-4C7C-A525-D6FF1B265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24/11/2022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A256028-970C-4D49-9091-D527F392B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F69CCF6-2D41-4AF2-905B-B84689731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‹Nº›</a:t>
            </a:fld>
            <a:endParaRPr lang="es" dirty="0"/>
          </a:p>
        </p:txBody>
      </p:sp>
    </p:spTree>
    <p:extLst>
      <p:ext uri="{BB962C8B-B14F-4D97-AF65-F5344CB8AC3E}">
        <p14:creationId xmlns:p14="http://schemas.microsoft.com/office/powerpoint/2010/main" val="69365564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A8A6EFE-7737-4A6D-8F33-DA07BC8D2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711E98-B70E-43E0-9699-BBDB60641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749CEE-59F7-47FC-B06F-3E4B6135BC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E246E-3CA8-4B11-9CEF-5A7ECF4B3382}" type="datetimeFigureOut">
              <a:rPr lang="es-PE" smtClean="0"/>
              <a:t>24/11/2022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EF22A7-5EA5-4A71-9043-C9169D75BA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AC3B9B-F798-4F00-9F08-7B70C8164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‹Nº›</a:t>
            </a:fld>
            <a:endParaRPr lang="es" dirty="0"/>
          </a:p>
        </p:txBody>
      </p:sp>
      <p:pic>
        <p:nvPicPr>
          <p:cNvPr id="7" name="Google Shape;42;p6">
            <a:extLst>
              <a:ext uri="{FF2B5EF4-FFF2-40B4-BE49-F238E27FC236}">
                <a16:creationId xmlns:a16="http://schemas.microsoft.com/office/drawing/2014/main" id="{1D5E2077-5D39-494C-AD10-2122D0228CA2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0" y="-1"/>
            <a:ext cx="9144000" cy="51433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3829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14400" y="1751764"/>
            <a:ext cx="4141077" cy="11570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" sz="4500" dirty="0"/>
              <a:t>Base de datos distribuida</a:t>
            </a:r>
            <a:endParaRPr sz="4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123120" y="2984854"/>
            <a:ext cx="3481726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/>
              <a:t>Semana 15</a:t>
            </a:r>
            <a:endParaRPr sz="2000" dirty="0"/>
          </a:p>
        </p:txBody>
      </p:sp>
      <p:sp>
        <p:nvSpPr>
          <p:cNvPr id="68" name="Google Shape;68;p13"/>
          <p:cNvSpPr txBox="1"/>
          <p:nvPr/>
        </p:nvSpPr>
        <p:spPr>
          <a:xfrm>
            <a:off x="114400" y="117725"/>
            <a:ext cx="88677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CS2702</a:t>
            </a:r>
            <a:r>
              <a:rPr lang="es" sz="2500" b="1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                         </a:t>
            </a:r>
            <a:r>
              <a:rPr lang="es" sz="2500" b="1" cap="small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Bases de Datos II</a:t>
            </a:r>
            <a:endParaRPr sz="2940" b="1" dirty="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3"/>
          <p:cNvSpPr txBox="1"/>
          <p:nvPr/>
        </p:nvSpPr>
        <p:spPr>
          <a:xfrm>
            <a:off x="1728196" y="4132920"/>
            <a:ext cx="37533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45818E"/>
                </a:solidFill>
                <a:latin typeface="Calibri"/>
                <a:ea typeface="Calibri"/>
                <a:cs typeface="Calibri"/>
                <a:sym typeface="Calibri"/>
              </a:rPr>
              <a:t>Heider Sanchez </a:t>
            </a:r>
          </a:p>
          <a:p>
            <a:pPr marL="0" lvl="0" indent="0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s" sz="1600" i="1" dirty="0">
                <a:solidFill>
                  <a:srgbClr val="45818E"/>
                </a:solidFill>
                <a:latin typeface="Calibri"/>
                <a:ea typeface="Calibri"/>
                <a:cs typeface="Calibri"/>
                <a:sym typeface="Calibri"/>
              </a:rPr>
              <a:t>hsanchez@utec.edu.pe</a:t>
            </a:r>
            <a:endParaRPr sz="1600" i="1" dirty="0">
              <a:solidFill>
                <a:srgbClr val="45818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68;p13">
            <a:extLst>
              <a:ext uri="{FF2B5EF4-FFF2-40B4-BE49-F238E27FC236}">
                <a16:creationId xmlns:a16="http://schemas.microsoft.com/office/drawing/2014/main" id="{9F765CEF-7EE7-4F78-8211-FC5E60EF60F2}"/>
              </a:ext>
            </a:extLst>
          </p:cNvPr>
          <p:cNvPicPr/>
          <p:nvPr/>
        </p:nvPicPr>
        <p:blipFill>
          <a:blip r:embed="rId3"/>
          <a:stretch/>
        </p:blipFill>
        <p:spPr bwMode="auto">
          <a:xfrm>
            <a:off x="123120" y="72720"/>
            <a:ext cx="2422080" cy="695879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Costo de Asignación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11700" y="850007"/>
            <a:ext cx="8520600" cy="1216394"/>
          </a:xfrm>
        </p:spPr>
        <p:txBody>
          <a:bodyPr/>
          <a:lstStyle/>
          <a:p>
            <a:r>
              <a:rPr lang="es-PE" b="1" dirty="0">
                <a:solidFill>
                  <a:srgbClr val="000000"/>
                </a:solidFill>
              </a:rPr>
              <a:t>Optimización:</a:t>
            </a:r>
            <a:endParaRPr lang="es-PE" dirty="0">
              <a:solidFill>
                <a:srgbClr val="000000"/>
              </a:solidFill>
            </a:endParaRPr>
          </a:p>
          <a:p>
            <a:pPr marL="806450" lvl="1"/>
            <a:r>
              <a:rPr lang="es-PE" sz="1600" dirty="0">
                <a:solidFill>
                  <a:srgbClr val="000000"/>
                </a:solidFill>
              </a:rPr>
              <a:t>Escenario del costo de lectura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864" y="1987200"/>
            <a:ext cx="3777523" cy="267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3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Costo de Asignación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texto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850006"/>
                <a:ext cx="8520600" cy="4009994"/>
              </a:xfrm>
            </p:spPr>
            <p:txBody>
              <a:bodyPr/>
              <a:lstStyle/>
              <a:p>
                <a:r>
                  <a:rPr lang="es-PE" b="1" dirty="0">
                    <a:solidFill>
                      <a:srgbClr val="000000"/>
                    </a:solidFill>
                  </a:rPr>
                  <a:t>Optimización: </a:t>
                </a:r>
                <a:r>
                  <a:rPr lang="es-PE" dirty="0">
                    <a:solidFill>
                      <a:srgbClr val="000000"/>
                    </a:solidFill>
                  </a:rPr>
                  <a:t>Para un solo fragmento F</a:t>
                </a:r>
              </a:p>
              <a:p>
                <a:pPr marL="795338" lvl="1">
                  <a:lnSpc>
                    <a:spcPct val="100000"/>
                  </a:lnSpc>
                </a:pPr>
                <a:r>
                  <a:rPr lang="es-PE" sz="1600" b="1" dirty="0">
                    <a:solidFill>
                      <a:srgbClr val="000000"/>
                    </a:solidFill>
                  </a:rPr>
                  <a:t>El costo de escritura:</a:t>
                </a:r>
              </a:p>
              <a:p>
                <a:pPr marL="795338" lvl="1">
                  <a:lnSpc>
                    <a:spcPct val="100000"/>
                  </a:lnSpc>
                </a:pPr>
                <a:r>
                  <a:rPr lang="es-PE" sz="1600" dirty="0">
                    <a:solidFill>
                      <a:srgbClr val="000000"/>
                    </a:solidFill>
                  </a:rPr>
                  <a:t>En donde:</a:t>
                </a:r>
              </a:p>
              <a:p>
                <a:pPr marL="1249363" lvl="2"/>
                <a14:m>
                  <m:oMath xmlns:m="http://schemas.openxmlformats.org/officeDocument/2006/math">
                    <m:r>
                      <a:rPr lang="es-PE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s-PE" sz="1600" dirty="0">
                    <a:solidFill>
                      <a:srgbClr val="000000"/>
                    </a:solidFill>
                  </a:rPr>
                  <a:t> : </a:t>
                </a:r>
                <a:r>
                  <a:rPr lang="es-PE" sz="160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sitio de origen de la solicitud</a:t>
                </a:r>
              </a:p>
              <a:p>
                <a:pPr marL="1249363" lvl="2"/>
                <a14:m>
                  <m:oMath xmlns:m="http://schemas.openxmlformats.org/officeDocument/2006/math">
                    <m:r>
                      <a:rPr lang="es-PE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s-PE" sz="160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:  sitio siendo actualizado</a:t>
                </a:r>
              </a:p>
              <a:p>
                <a:pPr marL="1249363" lvl="2"/>
                <a14:m>
                  <m:oMath xmlns:m="http://schemas.openxmlformats.org/officeDocument/2006/math">
                    <m:sSub>
                      <m:sSubPr>
                        <m:ctrlPr>
                          <a:rPr lang="es-PE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PE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s-PE" sz="1600" i="1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s-PE" sz="160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 0 si F no se almacena en </a:t>
                </a:r>
                <a:r>
                  <a:rPr lang="es-PE" sz="1600" dirty="0" err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</a:t>
                </a:r>
                <a:r>
                  <a:rPr lang="es-PE" sz="1600" baseline="-25000" dirty="0" err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j</a:t>
                </a:r>
                <a:r>
                  <a:rPr lang="es-PE" sz="160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. 1 si F esta almacenado en </a:t>
                </a:r>
                <a:r>
                  <a:rPr lang="es-PE" sz="1600" dirty="0" err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</a:t>
                </a:r>
                <a:r>
                  <a:rPr lang="es-PE" sz="1600" baseline="-25000" dirty="0" err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j</a:t>
                </a:r>
                <a:endParaRPr lang="es-PE" sz="1600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1249363" lvl="2"/>
                <a14:m>
                  <m:oMath xmlns:m="http://schemas.openxmlformats.org/officeDocument/2006/math">
                    <m:sSub>
                      <m:sSubPr>
                        <m:ctrlPr>
                          <a:rPr lang="es-PE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s-PE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PE" sz="160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:  </a:t>
                </a:r>
                <a:r>
                  <a:rPr lang="es-PE" sz="1600" b="0" i="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trafico de escritura 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E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PE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s-PE" sz="1600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1249363" lvl="2"/>
                <a14:m>
                  <m:oMath xmlns:m="http://schemas.openxmlformats.org/officeDocument/2006/math">
                    <m:sSub>
                      <m:sSubPr>
                        <m:ctrlPr>
                          <a:rPr lang="es-PE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s-PE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s-PE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PE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s-PE" sz="160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: costo de escritura (actualizando F en </a:t>
                </a:r>
                <a:r>
                  <a:rPr lang="es-PE" sz="1600" dirty="0" err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</a:t>
                </a:r>
                <a:r>
                  <a:rPr lang="es-PE" sz="1600" baseline="-25000" dirty="0" err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j</a:t>
                </a:r>
                <a:r>
                  <a:rPr lang="es-PE" sz="160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desde S</a:t>
                </a:r>
                <a:r>
                  <a:rPr lang="es-PE" sz="1600" baseline="-2500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</a:t>
                </a:r>
                <a:r>
                  <a:rPr lang="es-PE" sz="160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)</a:t>
                </a:r>
                <a:br>
                  <a:rPr lang="es-PE" sz="160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</a:br>
                <a:endParaRPr lang="es-PE" sz="1600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Marcador de tex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850006"/>
                <a:ext cx="8520600" cy="4009994"/>
              </a:xfrm>
              <a:blipFill>
                <a:blip r:embed="rId2"/>
                <a:stretch>
                  <a:fillRect l="-429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563" y="1296637"/>
            <a:ext cx="2138438" cy="73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818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Costo de Asignación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11700" y="850007"/>
            <a:ext cx="8520600" cy="1216394"/>
          </a:xfrm>
        </p:spPr>
        <p:txBody>
          <a:bodyPr/>
          <a:lstStyle/>
          <a:p>
            <a:r>
              <a:rPr lang="es-PE" b="1" dirty="0">
                <a:solidFill>
                  <a:srgbClr val="000000"/>
                </a:solidFill>
              </a:rPr>
              <a:t>Optimización:</a:t>
            </a:r>
            <a:endParaRPr lang="es-PE" dirty="0">
              <a:solidFill>
                <a:srgbClr val="000000"/>
              </a:solidFill>
            </a:endParaRPr>
          </a:p>
          <a:p>
            <a:pPr marL="806450" lvl="1"/>
            <a:r>
              <a:rPr lang="es-PE" sz="1600" dirty="0">
                <a:solidFill>
                  <a:srgbClr val="000000"/>
                </a:solidFill>
              </a:rPr>
              <a:t>Escenario del costo de escritura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199" y="2126758"/>
            <a:ext cx="3750225" cy="25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Costo de Asignación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texto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850006"/>
                <a:ext cx="8520600" cy="4009994"/>
              </a:xfrm>
            </p:spPr>
            <p:txBody>
              <a:bodyPr/>
              <a:lstStyle/>
              <a:p>
                <a:r>
                  <a:rPr lang="es-PE" b="1" dirty="0">
                    <a:solidFill>
                      <a:srgbClr val="000000"/>
                    </a:solidFill>
                  </a:rPr>
                  <a:t>Optimización: </a:t>
                </a:r>
                <a:r>
                  <a:rPr lang="es-PE" dirty="0">
                    <a:solidFill>
                      <a:srgbClr val="000000"/>
                    </a:solidFill>
                  </a:rPr>
                  <a:t>Para un solo fragmento F</a:t>
                </a:r>
              </a:p>
              <a:p>
                <a:pPr marL="795338" lvl="1">
                  <a:lnSpc>
                    <a:spcPct val="100000"/>
                  </a:lnSpc>
                </a:pPr>
                <a:r>
                  <a:rPr lang="es-PE" sz="1600" b="1" dirty="0">
                    <a:solidFill>
                      <a:srgbClr val="000000"/>
                    </a:solidFill>
                  </a:rPr>
                  <a:t>El costo de almacenamiento:</a:t>
                </a:r>
              </a:p>
              <a:p>
                <a:pPr marL="795338" lvl="1">
                  <a:lnSpc>
                    <a:spcPct val="100000"/>
                  </a:lnSpc>
                </a:pPr>
                <a:r>
                  <a:rPr lang="es-PE" sz="1600" dirty="0">
                    <a:solidFill>
                      <a:srgbClr val="000000"/>
                    </a:solidFill>
                  </a:rPr>
                  <a:t>En donde:</a:t>
                </a:r>
              </a:p>
              <a:p>
                <a:pPr marL="1249363" lvl="2"/>
                <a14:m>
                  <m:oMath xmlns:m="http://schemas.openxmlformats.org/officeDocument/2006/math">
                    <m:sSub>
                      <m:sSubPr>
                        <m:ctrlPr>
                          <a:rPr lang="es-PE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PE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PE" sz="1600" i="1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s-PE" sz="160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 0 si F no se almacena en S</a:t>
                </a:r>
                <a:r>
                  <a:rPr lang="es-PE" sz="1600" baseline="-2500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</a:t>
                </a:r>
                <a:r>
                  <a:rPr lang="es-PE" sz="160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. 1 si F esta almacenado en S</a:t>
                </a:r>
                <a:r>
                  <a:rPr lang="es-PE" sz="1600" baseline="-2500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</a:t>
                </a:r>
                <a:endParaRPr lang="es-PE" sz="1600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1249363" lvl="2"/>
                <a14:m>
                  <m:oMath xmlns:m="http://schemas.openxmlformats.org/officeDocument/2006/math">
                    <m:sSub>
                      <m:sSubPr>
                        <m:ctrlPr>
                          <a:rPr lang="es-PE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PE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PE" sz="160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:  </a:t>
                </a:r>
                <a:r>
                  <a:rPr lang="es-PE" sz="1600" b="0" i="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costo de almacenamiento 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E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PE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s-PE" sz="1600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Marcador de tex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850006"/>
                <a:ext cx="8520600" cy="4009994"/>
              </a:xfrm>
              <a:blipFill>
                <a:blip r:embed="rId2"/>
                <a:stretch>
                  <a:fillRect l="-429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00" y="1316138"/>
            <a:ext cx="1135500" cy="72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035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Costo de Asignación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11700" y="850006"/>
            <a:ext cx="8520600" cy="4009994"/>
          </a:xfrm>
        </p:spPr>
        <p:txBody>
          <a:bodyPr/>
          <a:lstStyle/>
          <a:p>
            <a:r>
              <a:rPr lang="es-PE" b="1" dirty="0">
                <a:solidFill>
                  <a:srgbClr val="000000"/>
                </a:solidFill>
              </a:rPr>
              <a:t>Optimización: </a:t>
            </a:r>
            <a:r>
              <a:rPr lang="es-PE" dirty="0">
                <a:solidFill>
                  <a:srgbClr val="000000"/>
                </a:solidFill>
              </a:rPr>
              <a:t>Para un solo fragmento F</a:t>
            </a:r>
          </a:p>
          <a:p>
            <a:pPr marL="795338" lvl="1">
              <a:lnSpc>
                <a:spcPct val="100000"/>
              </a:lnSpc>
            </a:pPr>
            <a:r>
              <a:rPr lang="es-PE" sz="1600" b="1" dirty="0">
                <a:solidFill>
                  <a:srgbClr val="000000"/>
                </a:solidFill>
              </a:rPr>
              <a:t>Función objetivo:</a:t>
            </a:r>
          </a:p>
          <a:p>
            <a:pPr marL="795338" lvl="1">
              <a:lnSpc>
                <a:spcPct val="100000"/>
              </a:lnSpc>
            </a:pPr>
            <a:endParaRPr lang="es-PE" sz="16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200" y="2018790"/>
            <a:ext cx="6552000" cy="139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81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Costo de Asignación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11700" y="850006"/>
            <a:ext cx="8520600" cy="2706794"/>
          </a:xfrm>
        </p:spPr>
        <p:txBody>
          <a:bodyPr/>
          <a:lstStyle/>
          <a:p>
            <a:r>
              <a:rPr lang="es-PE" b="1" dirty="0">
                <a:solidFill>
                  <a:srgbClr val="000000"/>
                </a:solidFill>
              </a:rPr>
              <a:t>Optimización:</a:t>
            </a:r>
          </a:p>
          <a:p>
            <a:pPr lvl="1"/>
            <a:r>
              <a:rPr lang="es-PE" sz="1600" dirty="0">
                <a:solidFill>
                  <a:srgbClr val="000000"/>
                </a:solidFill>
              </a:rPr>
              <a:t>Podemos agregar más complicaciones:</a:t>
            </a:r>
          </a:p>
          <a:p>
            <a:pPr lvl="2"/>
            <a:r>
              <a:rPr lang="es-PE" sz="1600" dirty="0">
                <a:solidFill>
                  <a:srgbClr val="000000"/>
                </a:solidFill>
              </a:rPr>
              <a:t>Múltiples fragmentos</a:t>
            </a:r>
          </a:p>
          <a:p>
            <a:pPr lvl="2"/>
            <a:r>
              <a:rPr lang="es-PE" sz="1600" dirty="0">
                <a:solidFill>
                  <a:srgbClr val="000000"/>
                </a:solidFill>
              </a:rPr>
              <a:t>Tamaños de fragmentos</a:t>
            </a:r>
          </a:p>
          <a:p>
            <a:pPr lvl="2"/>
            <a:r>
              <a:rPr lang="es-PE" sz="1600" dirty="0">
                <a:solidFill>
                  <a:srgbClr val="000000"/>
                </a:solidFill>
              </a:rPr>
              <a:t>Costo de control de concurrencia.</a:t>
            </a:r>
          </a:p>
        </p:txBody>
      </p:sp>
    </p:spTree>
    <p:extLst>
      <p:ext uri="{BB962C8B-B14F-4D97-AF65-F5344CB8AC3E}">
        <p14:creationId xmlns:p14="http://schemas.microsoft.com/office/powerpoint/2010/main" val="2276079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Costo de Optimización de Consultas</a:t>
            </a:r>
            <a:endParaRPr lang="es-PE" sz="3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6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Optimización de Consultas Globales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>
          <a:xfrm>
            <a:off x="311700" y="850006"/>
            <a:ext cx="7738492" cy="3719019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/>
              <a:t>Input: consulta distribuida</a:t>
            </a:r>
          </a:p>
          <a:p>
            <a:pPr>
              <a:spcBef>
                <a:spcPts val="600"/>
              </a:spcBef>
            </a:pPr>
            <a:r>
              <a:rPr lang="es-ES" sz="2000" dirty="0"/>
              <a:t>Encuentra la mejor programación distribuida (no necesariamente el óptimo)</a:t>
            </a:r>
          </a:p>
          <a:p>
            <a:pPr lvl="1">
              <a:spcBef>
                <a:spcPts val="600"/>
              </a:spcBef>
            </a:pPr>
            <a:r>
              <a:rPr lang="es-ES" sz="1800" dirty="0">
                <a:solidFill>
                  <a:srgbClr val="100700"/>
                </a:solidFill>
              </a:rPr>
              <a:t>Minimizar una función de costo.</a:t>
            </a:r>
          </a:p>
          <a:p>
            <a:pPr lvl="1">
              <a:spcBef>
                <a:spcPts val="600"/>
              </a:spcBef>
            </a:pPr>
            <a:r>
              <a:rPr lang="es-ES" sz="1800" dirty="0">
                <a:solidFill>
                  <a:srgbClr val="100700"/>
                </a:solidFill>
              </a:rPr>
              <a:t>Procesamiento de </a:t>
            </a:r>
            <a:r>
              <a:rPr lang="es-ES" sz="1800" dirty="0" err="1">
                <a:solidFill>
                  <a:srgbClr val="100700"/>
                </a:solidFill>
              </a:rPr>
              <a:t>joins</a:t>
            </a:r>
            <a:r>
              <a:rPr lang="es-ES" sz="1800" dirty="0">
                <a:solidFill>
                  <a:srgbClr val="100700"/>
                </a:solidFill>
              </a:rPr>
              <a:t> distribuidos</a:t>
            </a:r>
            <a:endParaRPr lang="es-ES" sz="1600" dirty="0">
              <a:solidFill>
                <a:srgbClr val="100700"/>
              </a:solidFill>
            </a:endParaRPr>
          </a:p>
          <a:p>
            <a:pPr>
              <a:spcBef>
                <a:spcPts val="600"/>
              </a:spcBef>
            </a:pPr>
            <a:r>
              <a:rPr lang="es-ES" sz="2000" dirty="0"/>
              <a:t>Métodos de </a:t>
            </a:r>
            <a:r>
              <a:rPr lang="es-ES" sz="2000" dirty="0" err="1"/>
              <a:t>join</a:t>
            </a:r>
            <a:r>
              <a:rPr lang="es-ES" sz="2000" dirty="0"/>
              <a:t> locales</a:t>
            </a:r>
          </a:p>
          <a:p>
            <a:pPr lvl="1">
              <a:spcBef>
                <a:spcPts val="600"/>
              </a:spcBef>
            </a:pPr>
            <a:r>
              <a:rPr lang="es-ES" sz="1800" dirty="0">
                <a:solidFill>
                  <a:srgbClr val="100700"/>
                </a:solidFill>
              </a:rPr>
              <a:t>Bucle anidado vs </a:t>
            </a:r>
            <a:r>
              <a:rPr lang="es-ES" sz="1800" dirty="0" err="1">
                <a:solidFill>
                  <a:srgbClr val="100700"/>
                </a:solidFill>
              </a:rPr>
              <a:t>joins</a:t>
            </a:r>
            <a:r>
              <a:rPr lang="es-ES" sz="1800" dirty="0">
                <a:solidFill>
                  <a:srgbClr val="100700"/>
                </a:solidFill>
              </a:rPr>
              <a:t> ordenados (</a:t>
            </a:r>
            <a:r>
              <a:rPr lang="es-ES" sz="1800" dirty="0" err="1">
                <a:solidFill>
                  <a:srgbClr val="100700"/>
                </a:solidFill>
              </a:rPr>
              <a:t>merge</a:t>
            </a:r>
            <a:r>
              <a:rPr lang="es-ES" sz="1800" dirty="0">
                <a:solidFill>
                  <a:srgbClr val="100700"/>
                </a:solidFill>
              </a:rPr>
              <a:t> </a:t>
            </a:r>
            <a:r>
              <a:rPr lang="es-ES" sz="1800" dirty="0" err="1">
                <a:solidFill>
                  <a:srgbClr val="100700"/>
                </a:solidFill>
              </a:rPr>
              <a:t>join</a:t>
            </a:r>
            <a:r>
              <a:rPr lang="es-ES" sz="1800" dirty="0">
                <a:solidFill>
                  <a:srgbClr val="100700"/>
                </a:solidFill>
              </a:rPr>
              <a:t> o hash </a:t>
            </a:r>
            <a:r>
              <a:rPr lang="es-ES" sz="1800" dirty="0" err="1">
                <a:solidFill>
                  <a:srgbClr val="100700"/>
                </a:solidFill>
              </a:rPr>
              <a:t>join</a:t>
            </a:r>
            <a:r>
              <a:rPr lang="es-ES" sz="1800" dirty="0">
                <a:solidFill>
                  <a:srgbClr val="100700"/>
                </a:solidFill>
              </a:rPr>
              <a:t>)</a:t>
            </a:r>
            <a:endParaRPr lang="es-PE" sz="1800" dirty="0">
              <a:solidFill>
                <a:srgbClr val="1007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586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Costo basado en la optimización</a:t>
            </a:r>
            <a:endParaRPr lang="es-P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>
          <a:xfrm>
            <a:off x="311699" y="850006"/>
            <a:ext cx="8204227" cy="1117339"/>
          </a:xfrm>
        </p:spPr>
        <p:txBody>
          <a:bodyPr/>
          <a:lstStyle/>
          <a:p>
            <a:r>
              <a:rPr lang="es-PE" dirty="0"/>
              <a:t>Estimación del costo</a:t>
            </a:r>
          </a:p>
          <a:p>
            <a:pPr lvl="1"/>
            <a:r>
              <a:rPr lang="es-ES" sz="1600" dirty="0">
                <a:solidFill>
                  <a:srgbClr val="100700"/>
                </a:solidFill>
              </a:rPr>
              <a:t>Estrategias para explorar planes de consulta</a:t>
            </a:r>
            <a:endParaRPr lang="es-PE" sz="1600" dirty="0">
              <a:solidFill>
                <a:srgbClr val="100700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408" y="2027701"/>
            <a:ext cx="2171643" cy="276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591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Costo basado en la optimización</a:t>
            </a:r>
            <a:endParaRPr lang="es-P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>
          <a:xfrm>
            <a:off x="311699" y="850006"/>
            <a:ext cx="8204227" cy="2105630"/>
          </a:xfrm>
        </p:spPr>
        <p:txBody>
          <a:bodyPr/>
          <a:lstStyle/>
          <a:p>
            <a:r>
              <a:rPr lang="es-PE" dirty="0"/>
              <a:t>Estimación del costo</a:t>
            </a:r>
          </a:p>
          <a:p>
            <a:pPr lvl="1"/>
            <a:r>
              <a:rPr lang="es-ES" sz="1800" dirty="0">
                <a:solidFill>
                  <a:srgbClr val="100700"/>
                </a:solidFill>
              </a:rPr>
              <a:t>¿Basado en la estimación del tamaño de resultados intermedios? </a:t>
            </a:r>
          </a:p>
          <a:p>
            <a:pPr lvl="2"/>
            <a:r>
              <a:rPr lang="es-ES" sz="1800" dirty="0">
                <a:solidFill>
                  <a:srgbClr val="100700"/>
                </a:solidFill>
              </a:rPr>
              <a:t>Como en base de datos centralizadas.</a:t>
            </a:r>
            <a:endParaRPr lang="es-PE" sz="1800" dirty="0">
              <a:solidFill>
                <a:srgbClr val="100700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607127" y="2567773"/>
            <a:ext cx="5552205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800" dirty="0">
                <a:solidFill>
                  <a:srgbClr val="1007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Pero el # de I/O podría no ser la mejor métrica</a:t>
            </a:r>
          </a:p>
          <a:p>
            <a:pPr algn="ctr"/>
            <a:endParaRPr lang="es-ES" sz="1200" dirty="0">
              <a:solidFill>
                <a:srgbClr val="1007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ctr"/>
            <a:endParaRPr lang="es-ES" sz="1800" dirty="0">
              <a:solidFill>
                <a:srgbClr val="1007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2385419" y="3018230"/>
            <a:ext cx="36711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i="1" dirty="0">
                <a:solidFill>
                  <a:srgbClr val="1007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Ej. el tiempo de transmisión podría dominar</a:t>
            </a:r>
            <a:endParaRPr lang="es-PE" i="1" dirty="0">
              <a:solidFill>
                <a:srgbClr val="1007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b="4412"/>
          <a:stretch/>
        </p:blipFill>
        <p:spPr>
          <a:xfrm>
            <a:off x="1533236" y="3461364"/>
            <a:ext cx="5704128" cy="146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8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Costo de Asignación</a:t>
            </a:r>
            <a:endParaRPr lang="es-PE" sz="32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880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Costo basado en la optimización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>
          <a:xfrm>
            <a:off x="311700" y="674255"/>
            <a:ext cx="6763355" cy="4294909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s-ES" dirty="0"/>
              <a:t>Métricas de costo local</a:t>
            </a:r>
          </a:p>
          <a:p>
            <a:pPr lvl="1">
              <a:spcBef>
                <a:spcPts val="600"/>
              </a:spcBef>
            </a:pPr>
            <a:r>
              <a:rPr lang="es-ES" sz="1600" dirty="0">
                <a:solidFill>
                  <a:srgbClr val="100700"/>
                </a:solidFill>
              </a:rPr>
              <a:t>Ejemplo: I/O, bytes transmitidos, …</a:t>
            </a:r>
          </a:p>
          <a:p>
            <a:pPr lvl="1">
              <a:spcBef>
                <a:spcPts val="600"/>
              </a:spcBef>
            </a:pPr>
            <a:r>
              <a:rPr lang="es-ES" sz="1600" dirty="0">
                <a:solidFill>
                  <a:srgbClr val="100700"/>
                </a:solidFill>
              </a:rPr>
              <a:t>Optimiza la utilización de los recursos locales </a:t>
            </a:r>
          </a:p>
          <a:p>
            <a:pPr lvl="1">
              <a:spcBef>
                <a:spcPts val="600"/>
              </a:spcBef>
            </a:pPr>
            <a:r>
              <a:rPr lang="es-ES" sz="1600" dirty="0">
                <a:solidFill>
                  <a:srgbClr val="100700"/>
                </a:solidFill>
              </a:rPr>
              <a:t>Es aditivo</a:t>
            </a:r>
          </a:p>
          <a:p>
            <a:pPr>
              <a:spcBef>
                <a:spcPts val="600"/>
              </a:spcBef>
            </a:pPr>
            <a:r>
              <a:rPr lang="es-ES" dirty="0"/>
              <a:t>Métrica del tiempo de respuesta distribuido</a:t>
            </a:r>
          </a:p>
          <a:p>
            <a:pPr lvl="1">
              <a:spcBef>
                <a:spcPts val="600"/>
              </a:spcBef>
            </a:pPr>
            <a:r>
              <a:rPr lang="es-ES" sz="1600" dirty="0">
                <a:solidFill>
                  <a:srgbClr val="100700"/>
                </a:solidFill>
              </a:rPr>
              <a:t>No es aditivo (paralelo)</a:t>
            </a:r>
          </a:p>
          <a:p>
            <a:pPr lvl="1">
              <a:spcBef>
                <a:spcPts val="600"/>
              </a:spcBef>
            </a:pPr>
            <a:r>
              <a:rPr lang="es-ES" sz="1600" dirty="0">
                <a:solidFill>
                  <a:srgbClr val="100700"/>
                </a:solidFill>
              </a:rPr>
              <a:t>Necesita información de programación paralela y dependencia de tareas</a:t>
            </a:r>
          </a:p>
          <a:p>
            <a:pPr lvl="1">
              <a:spcBef>
                <a:spcPts val="600"/>
              </a:spcBef>
            </a:pPr>
            <a:r>
              <a:rPr lang="es-ES" sz="1600" dirty="0">
                <a:solidFill>
                  <a:srgbClr val="100700"/>
                </a:solidFill>
              </a:rPr>
              <a:t>Puede aumentar el tiempo total debido a un incremento de la actividad total. 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032" y="367579"/>
            <a:ext cx="1622785" cy="245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260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Costo basado en la optimización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>
          <a:xfrm>
            <a:off x="311700" y="674255"/>
            <a:ext cx="6763355" cy="4294909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s-ES" dirty="0"/>
              <a:t>Entonces también se debe tomar en cuenta: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s-ES" sz="1800" dirty="0">
                <a:solidFill>
                  <a:srgbClr val="100700"/>
                </a:solidFill>
              </a:rPr>
              <a:t>Costo de inicio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s-ES" sz="1800" dirty="0">
                <a:solidFill>
                  <a:srgbClr val="100700"/>
                </a:solidFill>
              </a:rPr>
              <a:t>Costo/tiempo de distribución de datos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s-ES" sz="1800" dirty="0">
                <a:solidFill>
                  <a:srgbClr val="100700"/>
                </a:solidFill>
              </a:rPr>
              <a:t>Contención de recursos </a:t>
            </a:r>
          </a:p>
          <a:p>
            <a:pPr lvl="2">
              <a:lnSpc>
                <a:spcPct val="150000"/>
              </a:lnSpc>
              <a:spcBef>
                <a:spcPts val="600"/>
              </a:spcBef>
            </a:pPr>
            <a:r>
              <a:rPr lang="es-ES" sz="1800" dirty="0">
                <a:solidFill>
                  <a:srgbClr val="100700"/>
                </a:solidFill>
              </a:rPr>
              <a:t>Para memoria, disco, red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s-ES" sz="1800" dirty="0">
                <a:solidFill>
                  <a:srgbClr val="100700"/>
                </a:solidFill>
              </a:rPr>
              <a:t>Costo de ensamble de resultados</a:t>
            </a:r>
            <a:endParaRPr lang="es-PE" sz="1800" dirty="0">
              <a:solidFill>
                <a:srgbClr val="1007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817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Costo basado en la optimización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>
          <a:xfrm>
            <a:off x="311700" y="674255"/>
            <a:ext cx="6763355" cy="4294909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s-ES" dirty="0"/>
              <a:t>Ejemplo de tiempo de respuesta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75" y="1464245"/>
            <a:ext cx="7416110" cy="257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67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Costo basado en la optimización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>
          <a:xfrm>
            <a:off x="311700" y="674255"/>
            <a:ext cx="7821185" cy="4294909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s-ES" sz="2000" dirty="0"/>
              <a:t>Espacio de solución</a:t>
            </a:r>
          </a:p>
          <a:p>
            <a:pPr lvl="1">
              <a:spcBef>
                <a:spcPts val="600"/>
              </a:spcBef>
            </a:pPr>
            <a:r>
              <a:rPr lang="es-ES" sz="1600" dirty="0">
                <a:solidFill>
                  <a:srgbClr val="100700"/>
                </a:solidFill>
              </a:rPr>
              <a:t>El conjunto de expresiones de álgebra equivalentes (árboles de consulta).</a:t>
            </a:r>
          </a:p>
          <a:p>
            <a:pPr>
              <a:spcBef>
                <a:spcPts val="600"/>
              </a:spcBef>
            </a:pPr>
            <a:r>
              <a:rPr lang="es-ES" dirty="0">
                <a:solidFill>
                  <a:srgbClr val="100700"/>
                </a:solidFill>
              </a:rPr>
              <a:t>Función de costo (en términos de tiempo)</a:t>
            </a:r>
          </a:p>
          <a:p>
            <a:pPr lvl="1">
              <a:spcBef>
                <a:spcPts val="600"/>
              </a:spcBef>
            </a:pPr>
            <a:r>
              <a:rPr lang="en-US" sz="1600" dirty="0" err="1">
                <a:solidFill>
                  <a:srgbClr val="100700"/>
                </a:solidFill>
              </a:rPr>
              <a:t>Costo</a:t>
            </a:r>
            <a:r>
              <a:rPr lang="en-US" sz="1600" dirty="0">
                <a:solidFill>
                  <a:srgbClr val="100700"/>
                </a:solidFill>
              </a:rPr>
              <a:t> de I/O cost + </a:t>
            </a:r>
            <a:r>
              <a:rPr lang="en-US" sz="1600" dirty="0" err="1">
                <a:solidFill>
                  <a:srgbClr val="100700"/>
                </a:solidFill>
              </a:rPr>
              <a:t>Costo</a:t>
            </a:r>
            <a:r>
              <a:rPr lang="en-US" sz="1600" dirty="0">
                <a:solidFill>
                  <a:srgbClr val="100700"/>
                </a:solidFill>
              </a:rPr>
              <a:t> de CPU + </a:t>
            </a:r>
            <a:r>
              <a:rPr lang="en-US" sz="1600" dirty="0" err="1">
                <a:solidFill>
                  <a:srgbClr val="100700"/>
                </a:solidFill>
              </a:rPr>
              <a:t>Costo</a:t>
            </a:r>
            <a:r>
              <a:rPr lang="en-US" sz="1600" dirty="0">
                <a:solidFill>
                  <a:srgbClr val="100700"/>
                </a:solidFill>
              </a:rPr>
              <a:t> de </a:t>
            </a:r>
            <a:r>
              <a:rPr lang="en-US" sz="1600" dirty="0" err="1">
                <a:solidFill>
                  <a:srgbClr val="100700"/>
                </a:solidFill>
              </a:rPr>
              <a:t>Comunicación</a:t>
            </a:r>
            <a:r>
              <a:rPr lang="en-US" sz="1600" dirty="0">
                <a:solidFill>
                  <a:srgbClr val="100700"/>
                </a:solidFill>
              </a:rPr>
              <a:t> + …</a:t>
            </a:r>
          </a:p>
          <a:p>
            <a:pPr lvl="1">
              <a:spcBef>
                <a:spcPts val="600"/>
              </a:spcBef>
            </a:pPr>
            <a:r>
              <a:rPr lang="es-ES" sz="1600" dirty="0">
                <a:solidFill>
                  <a:srgbClr val="100700"/>
                </a:solidFill>
              </a:rPr>
              <a:t>Estos pueden tener diferentes pesos en diferentes entornos distribuidos (LAN vs WAN).</a:t>
            </a:r>
          </a:p>
          <a:p>
            <a:pPr>
              <a:spcBef>
                <a:spcPts val="600"/>
              </a:spcBef>
            </a:pPr>
            <a:r>
              <a:rPr lang="es-ES" dirty="0">
                <a:solidFill>
                  <a:srgbClr val="100700"/>
                </a:solidFill>
              </a:rPr>
              <a:t>Algoritmo de búsqueda</a:t>
            </a:r>
          </a:p>
          <a:p>
            <a:pPr lvl="1">
              <a:spcBef>
                <a:spcPts val="600"/>
              </a:spcBef>
            </a:pPr>
            <a:r>
              <a:rPr lang="es-ES" sz="1600" dirty="0">
                <a:solidFill>
                  <a:srgbClr val="100700"/>
                </a:solidFill>
              </a:rPr>
              <a:t>¿Cómo nos movemos dentro del espacio de solución?</a:t>
            </a:r>
          </a:p>
          <a:p>
            <a:pPr lvl="1">
              <a:spcBef>
                <a:spcPts val="600"/>
              </a:spcBef>
            </a:pPr>
            <a:r>
              <a:rPr lang="es-ES" sz="1600" dirty="0">
                <a:solidFill>
                  <a:srgbClr val="100700"/>
                </a:solidFill>
              </a:rPr>
              <a:t>Búsqueda exhaustiva, algoritmos heurísticos (mejora iterativa, </a:t>
            </a:r>
            <a:r>
              <a:rPr lang="es-ES" sz="1600" dirty="0" err="1">
                <a:solidFill>
                  <a:srgbClr val="100700"/>
                </a:solidFill>
              </a:rPr>
              <a:t>hill</a:t>
            </a:r>
            <a:r>
              <a:rPr lang="es-ES" sz="1600" dirty="0">
                <a:solidFill>
                  <a:srgbClr val="100700"/>
                </a:solidFill>
              </a:rPr>
              <a:t> </a:t>
            </a:r>
            <a:r>
              <a:rPr lang="es-ES" sz="1600" dirty="0" err="1">
                <a:solidFill>
                  <a:srgbClr val="100700"/>
                </a:solidFill>
              </a:rPr>
              <a:t>climbing</a:t>
            </a:r>
            <a:r>
              <a:rPr lang="es-ES" sz="1600" dirty="0">
                <a:solidFill>
                  <a:srgbClr val="100700"/>
                </a:solidFill>
              </a:rPr>
              <a:t>, </a:t>
            </a:r>
            <a:r>
              <a:rPr lang="es-ES" sz="1600" dirty="0" err="1">
                <a:solidFill>
                  <a:srgbClr val="100700"/>
                </a:solidFill>
              </a:rPr>
              <a:t>simulated</a:t>
            </a:r>
            <a:r>
              <a:rPr lang="es-ES" sz="1600" dirty="0">
                <a:solidFill>
                  <a:srgbClr val="100700"/>
                </a:solidFill>
              </a:rPr>
              <a:t> </a:t>
            </a:r>
            <a:r>
              <a:rPr lang="es-ES" sz="1600" dirty="0" err="1">
                <a:solidFill>
                  <a:srgbClr val="100700"/>
                </a:solidFill>
              </a:rPr>
              <a:t>annealing</a:t>
            </a:r>
            <a:r>
              <a:rPr lang="es-ES" sz="1600" dirty="0">
                <a:solidFill>
                  <a:srgbClr val="100700"/>
                </a:solidFill>
              </a:rPr>
              <a:t>, genético, ...)</a:t>
            </a:r>
            <a:endParaRPr lang="es-PE" sz="1600" dirty="0">
              <a:solidFill>
                <a:srgbClr val="1007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470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Optimización: </a:t>
            </a:r>
            <a:r>
              <a:rPr lang="es-PE" dirty="0">
                <a:solidFill>
                  <a:srgbClr val="100700"/>
                </a:solidFill>
              </a:rPr>
              <a:t>búsqueda exhaustiva 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>
          <a:xfrm>
            <a:off x="311700" y="674255"/>
            <a:ext cx="8520600" cy="4294909"/>
          </a:xfrm>
        </p:spPr>
        <p:txBody>
          <a:bodyPr/>
          <a:lstStyle/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400" dirty="0">
                <a:solidFill>
                  <a:srgbClr val="100700"/>
                </a:solidFill>
              </a:rPr>
              <a:t>Considerar todos los planes de consulta</a:t>
            </a:r>
          </a:p>
          <a:p>
            <a:pPr lvl="1">
              <a:spcBef>
                <a:spcPts val="600"/>
              </a:spcBef>
            </a:pPr>
            <a:r>
              <a:rPr lang="es-ES" sz="2000" dirty="0">
                <a:solidFill>
                  <a:srgbClr val="100700"/>
                </a:solidFill>
              </a:rPr>
              <a:t>Dado un conjunto de técnicas para los operadores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400" dirty="0"/>
              <a:t>Podar algunos planes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400" dirty="0">
                <a:solidFill>
                  <a:srgbClr val="100700"/>
                </a:solidFill>
              </a:rPr>
              <a:t>Heurísticas</a:t>
            </a:r>
            <a:endParaRPr lang="es-PE" sz="2400" dirty="0">
              <a:solidFill>
                <a:srgbClr val="100700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8E2D1A3-DD76-4A45-8E63-075A7C9CD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238" y="3398266"/>
            <a:ext cx="2004872" cy="82319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BA14BFB-BFF9-4B85-B7BB-E25CB0241730}"/>
              </a:ext>
            </a:extLst>
          </p:cNvPr>
          <p:cNvSpPr txBox="1"/>
          <p:nvPr/>
        </p:nvSpPr>
        <p:spPr>
          <a:xfrm>
            <a:off x="798491" y="3051063"/>
            <a:ext cx="1275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s-ES" sz="1800" dirty="0">
                <a:solidFill>
                  <a:srgbClr val="100700"/>
                </a:solidFill>
              </a:rPr>
              <a:t>Ejemplo:</a:t>
            </a:r>
          </a:p>
        </p:txBody>
      </p:sp>
    </p:spTree>
    <p:extLst>
      <p:ext uri="{BB962C8B-B14F-4D97-AF65-F5344CB8AC3E}">
        <p14:creationId xmlns:p14="http://schemas.microsoft.com/office/powerpoint/2010/main" val="1125438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00050" y="58939"/>
            <a:ext cx="7886700" cy="994172"/>
          </a:xfrm>
        </p:spPr>
        <p:txBody>
          <a:bodyPr/>
          <a:lstStyle/>
          <a:p>
            <a:r>
              <a:rPr lang="es-PE" dirty="0"/>
              <a:t>Optimización: </a:t>
            </a:r>
            <a:r>
              <a:rPr lang="es-PE" dirty="0">
                <a:solidFill>
                  <a:srgbClr val="100700"/>
                </a:solidFill>
              </a:rPr>
              <a:t>búsqueda exhaustiva 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idx="1"/>
          </p:nvPr>
        </p:nvSpPr>
        <p:spPr>
          <a:xfrm>
            <a:off x="314613" y="905666"/>
            <a:ext cx="7886700" cy="3263504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s-ES" sz="2000" dirty="0">
                <a:solidFill>
                  <a:srgbClr val="100700"/>
                </a:solidFill>
              </a:rPr>
              <a:t>Ejemplo:</a:t>
            </a:r>
          </a:p>
          <a:p>
            <a:pPr marL="0" indent="0">
              <a:spcBef>
                <a:spcPts val="600"/>
              </a:spcBef>
              <a:buNone/>
            </a:pPr>
            <a:endParaRPr lang="es-PE" sz="2400" dirty="0">
              <a:solidFill>
                <a:srgbClr val="10070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53" y="1565838"/>
            <a:ext cx="1812739" cy="74430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669" y="1711461"/>
            <a:ext cx="6357648" cy="2399384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5060216" y="757771"/>
            <a:ext cx="1446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Alternativas</a:t>
            </a:r>
            <a:endParaRPr lang="es-PE" sz="16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2020553" y="4296242"/>
            <a:ext cx="369454" cy="286327"/>
          </a:xfrm>
          <a:prstGeom prst="rect">
            <a:avLst/>
          </a:prstGeom>
          <a:noFill/>
          <a:ln w="19050">
            <a:solidFill>
              <a:srgbClr val="10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rgbClr val="100700"/>
                </a:solidFill>
              </a:rPr>
              <a:t>1</a:t>
            </a:r>
            <a:endParaRPr lang="es-PE" sz="1200" dirty="0">
              <a:solidFill>
                <a:srgbClr val="100700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2011317" y="4754218"/>
            <a:ext cx="369454" cy="286327"/>
          </a:xfrm>
          <a:prstGeom prst="rect">
            <a:avLst/>
          </a:prstGeom>
          <a:noFill/>
          <a:ln w="19050">
            <a:solidFill>
              <a:srgbClr val="10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rgbClr val="100700"/>
                </a:solidFill>
              </a:rPr>
              <a:t>2</a:t>
            </a:r>
            <a:endParaRPr lang="es-PE" sz="1200" dirty="0">
              <a:solidFill>
                <a:srgbClr val="100700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2390007" y="4274792"/>
            <a:ext cx="5224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/>
              <a:t>Se poda porque el producto cartesiano no es necesario</a:t>
            </a:r>
            <a:endParaRPr lang="es-PE" sz="16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2390007" y="4728104"/>
            <a:ext cx="45977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/>
              <a:t>Se poda porque el mas pequeño debe ir primero</a:t>
            </a:r>
            <a:endParaRPr lang="es-PE" sz="160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6DA01F5-CC74-4121-9FCE-5F27818BE0D6}"/>
              </a:ext>
            </a:extLst>
          </p:cNvPr>
          <p:cNvCxnSpPr>
            <a:cxnSpLocks/>
          </p:cNvCxnSpPr>
          <p:nvPr/>
        </p:nvCxnSpPr>
        <p:spPr>
          <a:xfrm flipH="1">
            <a:off x="3509494" y="1137711"/>
            <a:ext cx="2157210" cy="658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E3A32A00-5C1F-45E8-987A-45B6865946E8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5781493" y="1167869"/>
            <a:ext cx="2" cy="5435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43EAB233-4B89-4139-A955-F1F507D7DA8D}"/>
              </a:ext>
            </a:extLst>
          </p:cNvPr>
          <p:cNvCxnSpPr>
            <a:cxnSpLocks/>
          </p:cNvCxnSpPr>
          <p:nvPr/>
        </p:nvCxnSpPr>
        <p:spPr>
          <a:xfrm>
            <a:off x="5896284" y="1137711"/>
            <a:ext cx="2230285" cy="6142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216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Optimización: </a:t>
            </a:r>
            <a:r>
              <a:rPr lang="es-PE" dirty="0">
                <a:solidFill>
                  <a:srgbClr val="100700"/>
                </a:solidFill>
              </a:rPr>
              <a:t>búsqueda exhaustiva 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>
          <a:xfrm>
            <a:off x="311700" y="674255"/>
            <a:ext cx="8520600" cy="2992581"/>
          </a:xfrm>
        </p:spPr>
        <p:txBody>
          <a:bodyPr>
            <a:normAutofit lnSpcReduction="10000"/>
          </a:bodyPr>
          <a:lstStyle/>
          <a:p>
            <a:pPr>
              <a:spcBef>
                <a:spcPts val="600"/>
              </a:spcBef>
            </a:pPr>
            <a:r>
              <a:rPr lang="es-ES" sz="2000" dirty="0">
                <a:solidFill>
                  <a:srgbClr val="100700"/>
                </a:solidFill>
              </a:rPr>
              <a:t>Estrategias de búsqueda: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s-ES" sz="1800" dirty="0">
                <a:solidFill>
                  <a:srgbClr val="100700"/>
                </a:solidFill>
              </a:rPr>
              <a:t>En la generación de planes, tenga en mente siempre el objetivo</a:t>
            </a:r>
          </a:p>
          <a:p>
            <a:pPr lvl="2">
              <a:lnSpc>
                <a:spcPct val="150000"/>
              </a:lnSpc>
              <a:spcBef>
                <a:spcPts val="600"/>
              </a:spcBef>
            </a:pPr>
            <a:r>
              <a:rPr lang="es-ES" sz="1800" dirty="0">
                <a:solidFill>
                  <a:srgbClr val="100700"/>
                </a:solidFill>
              </a:rPr>
              <a:t>Si el objetivo es el paralelismo (en sistema con red rápida)</a:t>
            </a:r>
          </a:p>
          <a:p>
            <a:pPr lvl="3">
              <a:lnSpc>
                <a:spcPct val="150000"/>
              </a:lnSpc>
              <a:spcBef>
                <a:spcPts val="600"/>
              </a:spcBef>
            </a:pPr>
            <a:r>
              <a:rPr lang="es-ES" sz="1800" dirty="0">
                <a:solidFill>
                  <a:srgbClr val="100700"/>
                </a:solidFill>
              </a:rPr>
              <a:t>Considerar primero el </a:t>
            </a:r>
            <a:r>
              <a:rPr lang="es-ES" sz="1800" dirty="0" err="1">
                <a:solidFill>
                  <a:srgbClr val="100700"/>
                </a:solidFill>
              </a:rPr>
              <a:t>particionamiento</a:t>
            </a:r>
            <a:r>
              <a:rPr lang="es-ES" sz="1800" dirty="0">
                <a:solidFill>
                  <a:srgbClr val="100700"/>
                </a:solidFill>
              </a:rPr>
              <a:t> de las relaciones </a:t>
            </a:r>
          </a:p>
          <a:p>
            <a:pPr lvl="2">
              <a:lnSpc>
                <a:spcPct val="150000"/>
              </a:lnSpc>
              <a:spcBef>
                <a:spcPts val="600"/>
              </a:spcBef>
            </a:pPr>
            <a:r>
              <a:rPr lang="es-ES" sz="1800" dirty="0">
                <a:solidFill>
                  <a:srgbClr val="100700"/>
                </a:solidFill>
              </a:rPr>
              <a:t>Si el objetivo es reducir el tráfico de red</a:t>
            </a:r>
          </a:p>
          <a:p>
            <a:pPr lvl="3">
              <a:lnSpc>
                <a:spcPct val="150000"/>
              </a:lnSpc>
              <a:spcBef>
                <a:spcPts val="600"/>
              </a:spcBef>
            </a:pPr>
            <a:r>
              <a:rPr lang="es-ES" sz="1800" dirty="0">
                <a:solidFill>
                  <a:srgbClr val="100700"/>
                </a:solidFill>
              </a:rPr>
              <a:t>Considerar trabajar con </a:t>
            </a:r>
            <a:r>
              <a:rPr lang="es-ES" sz="1800" dirty="0" err="1">
                <a:solidFill>
                  <a:srgbClr val="100700"/>
                </a:solidFill>
              </a:rPr>
              <a:t>semi-joins</a:t>
            </a:r>
            <a:endParaRPr lang="es-ES" sz="1800" dirty="0">
              <a:solidFill>
                <a:srgbClr val="100700"/>
              </a:solidFill>
            </a:endParaRPr>
          </a:p>
          <a:p>
            <a:pPr lvl="1">
              <a:spcBef>
                <a:spcPts val="600"/>
              </a:spcBef>
            </a:pPr>
            <a:endParaRPr lang="es-ES" sz="1600" dirty="0">
              <a:solidFill>
                <a:srgbClr val="100700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endParaRPr lang="es-PE" sz="2400" dirty="0">
              <a:solidFill>
                <a:srgbClr val="1007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248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89" y="1201087"/>
            <a:ext cx="3810289" cy="3122540"/>
          </a:xfrm>
          <a:prstGeom prst="rect">
            <a:avLst/>
          </a:prstGeom>
        </p:spPr>
      </p:pic>
      <p:sp>
        <p:nvSpPr>
          <p:cNvPr id="8" name="Forma libre 7"/>
          <p:cNvSpPr/>
          <p:nvPr/>
        </p:nvSpPr>
        <p:spPr>
          <a:xfrm>
            <a:off x="2743205" y="1597894"/>
            <a:ext cx="831273" cy="646545"/>
          </a:xfrm>
          <a:custGeom>
            <a:avLst/>
            <a:gdLst>
              <a:gd name="connsiteX0" fmla="*/ 0 w 831273"/>
              <a:gd name="connsiteY0" fmla="*/ 646545 h 646545"/>
              <a:gd name="connsiteX1" fmla="*/ 147782 w 831273"/>
              <a:gd name="connsiteY1" fmla="*/ 637309 h 646545"/>
              <a:gd name="connsiteX2" fmla="*/ 203200 w 831273"/>
              <a:gd name="connsiteY2" fmla="*/ 581891 h 646545"/>
              <a:gd name="connsiteX3" fmla="*/ 240145 w 831273"/>
              <a:gd name="connsiteY3" fmla="*/ 572654 h 646545"/>
              <a:gd name="connsiteX4" fmla="*/ 286327 w 831273"/>
              <a:gd name="connsiteY4" fmla="*/ 517236 h 646545"/>
              <a:gd name="connsiteX5" fmla="*/ 314036 w 831273"/>
              <a:gd name="connsiteY5" fmla="*/ 508000 h 646545"/>
              <a:gd name="connsiteX6" fmla="*/ 341745 w 831273"/>
              <a:gd name="connsiteY6" fmla="*/ 489527 h 646545"/>
              <a:gd name="connsiteX7" fmla="*/ 406400 w 831273"/>
              <a:gd name="connsiteY7" fmla="*/ 424873 h 646545"/>
              <a:gd name="connsiteX8" fmla="*/ 434109 w 831273"/>
              <a:gd name="connsiteY8" fmla="*/ 369454 h 646545"/>
              <a:gd name="connsiteX9" fmla="*/ 517236 w 831273"/>
              <a:gd name="connsiteY9" fmla="*/ 341745 h 646545"/>
              <a:gd name="connsiteX10" fmla="*/ 572654 w 831273"/>
              <a:gd name="connsiteY10" fmla="*/ 323273 h 646545"/>
              <a:gd name="connsiteX11" fmla="*/ 609600 w 831273"/>
              <a:gd name="connsiteY11" fmla="*/ 304800 h 646545"/>
              <a:gd name="connsiteX12" fmla="*/ 637309 w 831273"/>
              <a:gd name="connsiteY12" fmla="*/ 295563 h 646545"/>
              <a:gd name="connsiteX13" fmla="*/ 665018 w 831273"/>
              <a:gd name="connsiteY13" fmla="*/ 277091 h 646545"/>
              <a:gd name="connsiteX14" fmla="*/ 701963 w 831273"/>
              <a:gd name="connsiteY14" fmla="*/ 258618 h 646545"/>
              <a:gd name="connsiteX15" fmla="*/ 729673 w 831273"/>
              <a:gd name="connsiteY15" fmla="*/ 138545 h 646545"/>
              <a:gd name="connsiteX16" fmla="*/ 757382 w 831273"/>
              <a:gd name="connsiteY16" fmla="*/ 129309 h 646545"/>
              <a:gd name="connsiteX17" fmla="*/ 785091 w 831273"/>
              <a:gd name="connsiteY17" fmla="*/ 110836 h 646545"/>
              <a:gd name="connsiteX18" fmla="*/ 794327 w 831273"/>
              <a:gd name="connsiteY18" fmla="*/ 83127 h 646545"/>
              <a:gd name="connsiteX19" fmla="*/ 812800 w 831273"/>
              <a:gd name="connsiteY19" fmla="*/ 55418 h 646545"/>
              <a:gd name="connsiteX20" fmla="*/ 831273 w 831273"/>
              <a:gd name="connsiteY20" fmla="*/ 0 h 646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31273" h="646545">
                <a:moveTo>
                  <a:pt x="0" y="646545"/>
                </a:moveTo>
                <a:cubicBezTo>
                  <a:pt x="49261" y="643466"/>
                  <a:pt x="98971" y="644631"/>
                  <a:pt x="147782" y="637309"/>
                </a:cubicBezTo>
                <a:cubicBezTo>
                  <a:pt x="213860" y="627397"/>
                  <a:pt x="161751" y="616432"/>
                  <a:pt x="203200" y="581891"/>
                </a:cubicBezTo>
                <a:cubicBezTo>
                  <a:pt x="212952" y="573764"/>
                  <a:pt x="227830" y="575733"/>
                  <a:pt x="240145" y="572654"/>
                </a:cubicBezTo>
                <a:cubicBezTo>
                  <a:pt x="253776" y="552209"/>
                  <a:pt x="264993" y="531459"/>
                  <a:pt x="286327" y="517236"/>
                </a:cubicBezTo>
                <a:cubicBezTo>
                  <a:pt x="294428" y="511836"/>
                  <a:pt x="304800" y="511079"/>
                  <a:pt x="314036" y="508000"/>
                </a:cubicBezTo>
                <a:cubicBezTo>
                  <a:pt x="323272" y="501842"/>
                  <a:pt x="333494" y="496953"/>
                  <a:pt x="341745" y="489527"/>
                </a:cubicBezTo>
                <a:cubicBezTo>
                  <a:pt x="364400" y="469138"/>
                  <a:pt x="406400" y="424873"/>
                  <a:pt x="406400" y="424873"/>
                </a:cubicBezTo>
                <a:cubicBezTo>
                  <a:pt x="413912" y="402335"/>
                  <a:pt x="416203" y="387360"/>
                  <a:pt x="434109" y="369454"/>
                </a:cubicBezTo>
                <a:cubicBezTo>
                  <a:pt x="462530" y="341034"/>
                  <a:pt x="475957" y="352065"/>
                  <a:pt x="517236" y="341745"/>
                </a:cubicBezTo>
                <a:cubicBezTo>
                  <a:pt x="536126" y="337022"/>
                  <a:pt x="555238" y="331981"/>
                  <a:pt x="572654" y="323273"/>
                </a:cubicBezTo>
                <a:cubicBezTo>
                  <a:pt x="584969" y="317115"/>
                  <a:pt x="596944" y="310224"/>
                  <a:pt x="609600" y="304800"/>
                </a:cubicBezTo>
                <a:cubicBezTo>
                  <a:pt x="618549" y="300965"/>
                  <a:pt x="628601" y="299917"/>
                  <a:pt x="637309" y="295563"/>
                </a:cubicBezTo>
                <a:cubicBezTo>
                  <a:pt x="647238" y="290599"/>
                  <a:pt x="655380" y="282598"/>
                  <a:pt x="665018" y="277091"/>
                </a:cubicBezTo>
                <a:cubicBezTo>
                  <a:pt x="676973" y="270260"/>
                  <a:pt x="689648" y="264776"/>
                  <a:pt x="701963" y="258618"/>
                </a:cubicBezTo>
                <a:cubicBezTo>
                  <a:pt x="702613" y="254068"/>
                  <a:pt x="714459" y="143616"/>
                  <a:pt x="729673" y="138545"/>
                </a:cubicBezTo>
                <a:lnTo>
                  <a:pt x="757382" y="129309"/>
                </a:lnTo>
                <a:cubicBezTo>
                  <a:pt x="766618" y="123151"/>
                  <a:pt x="778156" y="119504"/>
                  <a:pt x="785091" y="110836"/>
                </a:cubicBezTo>
                <a:cubicBezTo>
                  <a:pt x="791173" y="103233"/>
                  <a:pt x="789973" y="91835"/>
                  <a:pt x="794327" y="83127"/>
                </a:cubicBezTo>
                <a:cubicBezTo>
                  <a:pt x="799291" y="73198"/>
                  <a:pt x="806642" y="64654"/>
                  <a:pt x="812800" y="55418"/>
                </a:cubicBezTo>
                <a:lnTo>
                  <a:pt x="831273" y="0"/>
                </a:lnTo>
              </a:path>
            </a:pathLst>
          </a:cu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Optimización: </a:t>
            </a:r>
            <a:r>
              <a:rPr lang="es-PE" dirty="0">
                <a:solidFill>
                  <a:srgbClr val="100700"/>
                </a:solidFill>
              </a:rPr>
              <a:t>subiendo la colina (Hill </a:t>
            </a:r>
            <a:r>
              <a:rPr lang="es-PE" dirty="0" err="1">
                <a:solidFill>
                  <a:srgbClr val="100700"/>
                </a:solidFill>
              </a:rPr>
              <a:t>Climbing</a:t>
            </a:r>
            <a:r>
              <a:rPr lang="es-PE" dirty="0">
                <a:solidFill>
                  <a:srgbClr val="100700"/>
                </a:solidFill>
              </a:rPr>
              <a:t>)</a:t>
            </a:r>
          </a:p>
        </p:txBody>
      </p:sp>
      <p:sp>
        <p:nvSpPr>
          <p:cNvPr id="6" name="Forma libre 5"/>
          <p:cNvSpPr/>
          <p:nvPr/>
        </p:nvSpPr>
        <p:spPr>
          <a:xfrm>
            <a:off x="2161309" y="1745674"/>
            <a:ext cx="2844800" cy="1487054"/>
          </a:xfrm>
          <a:custGeom>
            <a:avLst/>
            <a:gdLst>
              <a:gd name="connsiteX0" fmla="*/ 0 w 1976582"/>
              <a:gd name="connsiteY0" fmla="*/ 0 h 1099127"/>
              <a:gd name="connsiteX1" fmla="*/ 147782 w 1976582"/>
              <a:gd name="connsiteY1" fmla="*/ 18472 h 1099127"/>
              <a:gd name="connsiteX2" fmla="*/ 267855 w 1976582"/>
              <a:gd name="connsiteY2" fmla="*/ 73891 h 1099127"/>
              <a:gd name="connsiteX3" fmla="*/ 360218 w 1976582"/>
              <a:gd name="connsiteY3" fmla="*/ 110836 h 1099127"/>
              <a:gd name="connsiteX4" fmla="*/ 397164 w 1976582"/>
              <a:gd name="connsiteY4" fmla="*/ 138545 h 1099127"/>
              <a:gd name="connsiteX5" fmla="*/ 434109 w 1976582"/>
              <a:gd name="connsiteY5" fmla="*/ 175491 h 1099127"/>
              <a:gd name="connsiteX6" fmla="*/ 471055 w 1976582"/>
              <a:gd name="connsiteY6" fmla="*/ 240145 h 1099127"/>
              <a:gd name="connsiteX7" fmla="*/ 489527 w 1976582"/>
              <a:gd name="connsiteY7" fmla="*/ 295563 h 1099127"/>
              <a:gd name="connsiteX8" fmla="*/ 498764 w 1976582"/>
              <a:gd name="connsiteY8" fmla="*/ 323272 h 1099127"/>
              <a:gd name="connsiteX9" fmla="*/ 508000 w 1976582"/>
              <a:gd name="connsiteY9" fmla="*/ 378691 h 1099127"/>
              <a:gd name="connsiteX10" fmla="*/ 554182 w 1976582"/>
              <a:gd name="connsiteY10" fmla="*/ 461818 h 1099127"/>
              <a:gd name="connsiteX11" fmla="*/ 591127 w 1976582"/>
              <a:gd name="connsiteY11" fmla="*/ 480291 h 1099127"/>
              <a:gd name="connsiteX12" fmla="*/ 655782 w 1976582"/>
              <a:gd name="connsiteY12" fmla="*/ 508000 h 1099127"/>
              <a:gd name="connsiteX13" fmla="*/ 711200 w 1976582"/>
              <a:gd name="connsiteY13" fmla="*/ 535709 h 1099127"/>
              <a:gd name="connsiteX14" fmla="*/ 775855 w 1976582"/>
              <a:gd name="connsiteY14" fmla="*/ 563418 h 1099127"/>
              <a:gd name="connsiteX15" fmla="*/ 812800 w 1976582"/>
              <a:gd name="connsiteY15" fmla="*/ 646545 h 1099127"/>
              <a:gd name="connsiteX16" fmla="*/ 822036 w 1976582"/>
              <a:gd name="connsiteY16" fmla="*/ 701963 h 1099127"/>
              <a:gd name="connsiteX17" fmla="*/ 831273 w 1976582"/>
              <a:gd name="connsiteY17" fmla="*/ 729672 h 1099127"/>
              <a:gd name="connsiteX18" fmla="*/ 868218 w 1976582"/>
              <a:gd name="connsiteY18" fmla="*/ 868218 h 1099127"/>
              <a:gd name="connsiteX19" fmla="*/ 905164 w 1976582"/>
              <a:gd name="connsiteY19" fmla="*/ 877454 h 1099127"/>
              <a:gd name="connsiteX20" fmla="*/ 1274618 w 1976582"/>
              <a:gd name="connsiteY20" fmla="*/ 886691 h 1099127"/>
              <a:gd name="connsiteX21" fmla="*/ 1394691 w 1976582"/>
              <a:gd name="connsiteY21" fmla="*/ 877454 h 1099127"/>
              <a:gd name="connsiteX22" fmla="*/ 1607127 w 1976582"/>
              <a:gd name="connsiteY22" fmla="*/ 886691 h 1099127"/>
              <a:gd name="connsiteX23" fmla="*/ 1634836 w 1976582"/>
              <a:gd name="connsiteY23" fmla="*/ 895927 h 1099127"/>
              <a:gd name="connsiteX24" fmla="*/ 1708727 w 1976582"/>
              <a:gd name="connsiteY24" fmla="*/ 932872 h 1099127"/>
              <a:gd name="connsiteX25" fmla="*/ 1764146 w 1976582"/>
              <a:gd name="connsiteY25" fmla="*/ 979054 h 1099127"/>
              <a:gd name="connsiteX26" fmla="*/ 1791855 w 1976582"/>
              <a:gd name="connsiteY26" fmla="*/ 988291 h 1099127"/>
              <a:gd name="connsiteX27" fmla="*/ 1819564 w 1976582"/>
              <a:gd name="connsiteY27" fmla="*/ 1016000 h 1099127"/>
              <a:gd name="connsiteX28" fmla="*/ 1874982 w 1976582"/>
              <a:gd name="connsiteY28" fmla="*/ 1052945 h 1099127"/>
              <a:gd name="connsiteX29" fmla="*/ 1902691 w 1976582"/>
              <a:gd name="connsiteY29" fmla="*/ 1071418 h 1099127"/>
              <a:gd name="connsiteX30" fmla="*/ 1930400 w 1976582"/>
              <a:gd name="connsiteY30" fmla="*/ 1089891 h 1099127"/>
              <a:gd name="connsiteX31" fmla="*/ 1976582 w 1976582"/>
              <a:gd name="connsiteY31" fmla="*/ 1099127 h 1099127"/>
              <a:gd name="connsiteX0" fmla="*/ 0 w 1976582"/>
              <a:gd name="connsiteY0" fmla="*/ 0 h 1099127"/>
              <a:gd name="connsiteX1" fmla="*/ 147782 w 1976582"/>
              <a:gd name="connsiteY1" fmla="*/ 18472 h 1099127"/>
              <a:gd name="connsiteX2" fmla="*/ 267855 w 1976582"/>
              <a:gd name="connsiteY2" fmla="*/ 73891 h 1099127"/>
              <a:gd name="connsiteX3" fmla="*/ 360218 w 1976582"/>
              <a:gd name="connsiteY3" fmla="*/ 110836 h 1099127"/>
              <a:gd name="connsiteX4" fmla="*/ 397164 w 1976582"/>
              <a:gd name="connsiteY4" fmla="*/ 138545 h 1099127"/>
              <a:gd name="connsiteX5" fmla="*/ 434109 w 1976582"/>
              <a:gd name="connsiteY5" fmla="*/ 175491 h 1099127"/>
              <a:gd name="connsiteX6" fmla="*/ 471055 w 1976582"/>
              <a:gd name="connsiteY6" fmla="*/ 240145 h 1099127"/>
              <a:gd name="connsiteX7" fmla="*/ 489527 w 1976582"/>
              <a:gd name="connsiteY7" fmla="*/ 295563 h 1099127"/>
              <a:gd name="connsiteX8" fmla="*/ 498764 w 1976582"/>
              <a:gd name="connsiteY8" fmla="*/ 323272 h 1099127"/>
              <a:gd name="connsiteX9" fmla="*/ 508000 w 1976582"/>
              <a:gd name="connsiteY9" fmla="*/ 378691 h 1099127"/>
              <a:gd name="connsiteX10" fmla="*/ 554182 w 1976582"/>
              <a:gd name="connsiteY10" fmla="*/ 461818 h 1099127"/>
              <a:gd name="connsiteX11" fmla="*/ 591127 w 1976582"/>
              <a:gd name="connsiteY11" fmla="*/ 480291 h 1099127"/>
              <a:gd name="connsiteX12" fmla="*/ 655782 w 1976582"/>
              <a:gd name="connsiteY12" fmla="*/ 508000 h 1099127"/>
              <a:gd name="connsiteX13" fmla="*/ 711200 w 1976582"/>
              <a:gd name="connsiteY13" fmla="*/ 535709 h 1099127"/>
              <a:gd name="connsiteX14" fmla="*/ 775855 w 1976582"/>
              <a:gd name="connsiteY14" fmla="*/ 563418 h 1099127"/>
              <a:gd name="connsiteX15" fmla="*/ 812800 w 1976582"/>
              <a:gd name="connsiteY15" fmla="*/ 646545 h 1099127"/>
              <a:gd name="connsiteX16" fmla="*/ 822036 w 1976582"/>
              <a:gd name="connsiteY16" fmla="*/ 701963 h 1099127"/>
              <a:gd name="connsiteX17" fmla="*/ 831273 w 1976582"/>
              <a:gd name="connsiteY17" fmla="*/ 729672 h 1099127"/>
              <a:gd name="connsiteX18" fmla="*/ 868218 w 1976582"/>
              <a:gd name="connsiteY18" fmla="*/ 868218 h 1099127"/>
              <a:gd name="connsiteX19" fmla="*/ 923637 w 1976582"/>
              <a:gd name="connsiteY19" fmla="*/ 655781 h 1099127"/>
              <a:gd name="connsiteX20" fmla="*/ 1274618 w 1976582"/>
              <a:gd name="connsiteY20" fmla="*/ 886691 h 1099127"/>
              <a:gd name="connsiteX21" fmla="*/ 1394691 w 1976582"/>
              <a:gd name="connsiteY21" fmla="*/ 877454 h 1099127"/>
              <a:gd name="connsiteX22" fmla="*/ 1607127 w 1976582"/>
              <a:gd name="connsiteY22" fmla="*/ 886691 h 1099127"/>
              <a:gd name="connsiteX23" fmla="*/ 1634836 w 1976582"/>
              <a:gd name="connsiteY23" fmla="*/ 895927 h 1099127"/>
              <a:gd name="connsiteX24" fmla="*/ 1708727 w 1976582"/>
              <a:gd name="connsiteY24" fmla="*/ 932872 h 1099127"/>
              <a:gd name="connsiteX25" fmla="*/ 1764146 w 1976582"/>
              <a:gd name="connsiteY25" fmla="*/ 979054 h 1099127"/>
              <a:gd name="connsiteX26" fmla="*/ 1791855 w 1976582"/>
              <a:gd name="connsiteY26" fmla="*/ 988291 h 1099127"/>
              <a:gd name="connsiteX27" fmla="*/ 1819564 w 1976582"/>
              <a:gd name="connsiteY27" fmla="*/ 1016000 h 1099127"/>
              <a:gd name="connsiteX28" fmla="*/ 1874982 w 1976582"/>
              <a:gd name="connsiteY28" fmla="*/ 1052945 h 1099127"/>
              <a:gd name="connsiteX29" fmla="*/ 1902691 w 1976582"/>
              <a:gd name="connsiteY29" fmla="*/ 1071418 h 1099127"/>
              <a:gd name="connsiteX30" fmla="*/ 1930400 w 1976582"/>
              <a:gd name="connsiteY30" fmla="*/ 1089891 h 1099127"/>
              <a:gd name="connsiteX31" fmla="*/ 1976582 w 1976582"/>
              <a:gd name="connsiteY31" fmla="*/ 1099127 h 1099127"/>
              <a:gd name="connsiteX0" fmla="*/ 0 w 1976582"/>
              <a:gd name="connsiteY0" fmla="*/ 0 h 1099127"/>
              <a:gd name="connsiteX1" fmla="*/ 147782 w 1976582"/>
              <a:gd name="connsiteY1" fmla="*/ 18472 h 1099127"/>
              <a:gd name="connsiteX2" fmla="*/ 267855 w 1976582"/>
              <a:gd name="connsiteY2" fmla="*/ 73891 h 1099127"/>
              <a:gd name="connsiteX3" fmla="*/ 360218 w 1976582"/>
              <a:gd name="connsiteY3" fmla="*/ 110836 h 1099127"/>
              <a:gd name="connsiteX4" fmla="*/ 397164 w 1976582"/>
              <a:gd name="connsiteY4" fmla="*/ 138545 h 1099127"/>
              <a:gd name="connsiteX5" fmla="*/ 434109 w 1976582"/>
              <a:gd name="connsiteY5" fmla="*/ 175491 h 1099127"/>
              <a:gd name="connsiteX6" fmla="*/ 471055 w 1976582"/>
              <a:gd name="connsiteY6" fmla="*/ 240145 h 1099127"/>
              <a:gd name="connsiteX7" fmla="*/ 489527 w 1976582"/>
              <a:gd name="connsiteY7" fmla="*/ 295563 h 1099127"/>
              <a:gd name="connsiteX8" fmla="*/ 498764 w 1976582"/>
              <a:gd name="connsiteY8" fmla="*/ 323272 h 1099127"/>
              <a:gd name="connsiteX9" fmla="*/ 508000 w 1976582"/>
              <a:gd name="connsiteY9" fmla="*/ 378691 h 1099127"/>
              <a:gd name="connsiteX10" fmla="*/ 554182 w 1976582"/>
              <a:gd name="connsiteY10" fmla="*/ 461818 h 1099127"/>
              <a:gd name="connsiteX11" fmla="*/ 591127 w 1976582"/>
              <a:gd name="connsiteY11" fmla="*/ 480291 h 1099127"/>
              <a:gd name="connsiteX12" fmla="*/ 655782 w 1976582"/>
              <a:gd name="connsiteY12" fmla="*/ 508000 h 1099127"/>
              <a:gd name="connsiteX13" fmla="*/ 711200 w 1976582"/>
              <a:gd name="connsiteY13" fmla="*/ 535709 h 1099127"/>
              <a:gd name="connsiteX14" fmla="*/ 775855 w 1976582"/>
              <a:gd name="connsiteY14" fmla="*/ 563418 h 1099127"/>
              <a:gd name="connsiteX15" fmla="*/ 812800 w 1976582"/>
              <a:gd name="connsiteY15" fmla="*/ 646545 h 1099127"/>
              <a:gd name="connsiteX16" fmla="*/ 822036 w 1976582"/>
              <a:gd name="connsiteY16" fmla="*/ 701963 h 1099127"/>
              <a:gd name="connsiteX17" fmla="*/ 831273 w 1976582"/>
              <a:gd name="connsiteY17" fmla="*/ 729672 h 1099127"/>
              <a:gd name="connsiteX18" fmla="*/ 923637 w 1976582"/>
              <a:gd name="connsiteY18" fmla="*/ 655781 h 1099127"/>
              <a:gd name="connsiteX19" fmla="*/ 1274618 w 1976582"/>
              <a:gd name="connsiteY19" fmla="*/ 886691 h 1099127"/>
              <a:gd name="connsiteX20" fmla="*/ 1394691 w 1976582"/>
              <a:gd name="connsiteY20" fmla="*/ 877454 h 1099127"/>
              <a:gd name="connsiteX21" fmla="*/ 1607127 w 1976582"/>
              <a:gd name="connsiteY21" fmla="*/ 886691 h 1099127"/>
              <a:gd name="connsiteX22" fmla="*/ 1634836 w 1976582"/>
              <a:gd name="connsiteY22" fmla="*/ 895927 h 1099127"/>
              <a:gd name="connsiteX23" fmla="*/ 1708727 w 1976582"/>
              <a:gd name="connsiteY23" fmla="*/ 932872 h 1099127"/>
              <a:gd name="connsiteX24" fmla="*/ 1764146 w 1976582"/>
              <a:gd name="connsiteY24" fmla="*/ 979054 h 1099127"/>
              <a:gd name="connsiteX25" fmla="*/ 1791855 w 1976582"/>
              <a:gd name="connsiteY25" fmla="*/ 988291 h 1099127"/>
              <a:gd name="connsiteX26" fmla="*/ 1819564 w 1976582"/>
              <a:gd name="connsiteY26" fmla="*/ 1016000 h 1099127"/>
              <a:gd name="connsiteX27" fmla="*/ 1874982 w 1976582"/>
              <a:gd name="connsiteY27" fmla="*/ 1052945 h 1099127"/>
              <a:gd name="connsiteX28" fmla="*/ 1902691 w 1976582"/>
              <a:gd name="connsiteY28" fmla="*/ 1071418 h 1099127"/>
              <a:gd name="connsiteX29" fmla="*/ 1930400 w 1976582"/>
              <a:gd name="connsiteY29" fmla="*/ 1089891 h 1099127"/>
              <a:gd name="connsiteX30" fmla="*/ 1976582 w 1976582"/>
              <a:gd name="connsiteY30" fmla="*/ 1099127 h 1099127"/>
              <a:gd name="connsiteX0" fmla="*/ 0 w 1976582"/>
              <a:gd name="connsiteY0" fmla="*/ 0 h 1099127"/>
              <a:gd name="connsiteX1" fmla="*/ 147782 w 1976582"/>
              <a:gd name="connsiteY1" fmla="*/ 18472 h 1099127"/>
              <a:gd name="connsiteX2" fmla="*/ 267855 w 1976582"/>
              <a:gd name="connsiteY2" fmla="*/ 73891 h 1099127"/>
              <a:gd name="connsiteX3" fmla="*/ 360218 w 1976582"/>
              <a:gd name="connsiteY3" fmla="*/ 110836 h 1099127"/>
              <a:gd name="connsiteX4" fmla="*/ 397164 w 1976582"/>
              <a:gd name="connsiteY4" fmla="*/ 138545 h 1099127"/>
              <a:gd name="connsiteX5" fmla="*/ 434109 w 1976582"/>
              <a:gd name="connsiteY5" fmla="*/ 175491 h 1099127"/>
              <a:gd name="connsiteX6" fmla="*/ 471055 w 1976582"/>
              <a:gd name="connsiteY6" fmla="*/ 240145 h 1099127"/>
              <a:gd name="connsiteX7" fmla="*/ 489527 w 1976582"/>
              <a:gd name="connsiteY7" fmla="*/ 295563 h 1099127"/>
              <a:gd name="connsiteX8" fmla="*/ 498764 w 1976582"/>
              <a:gd name="connsiteY8" fmla="*/ 323272 h 1099127"/>
              <a:gd name="connsiteX9" fmla="*/ 508000 w 1976582"/>
              <a:gd name="connsiteY9" fmla="*/ 378691 h 1099127"/>
              <a:gd name="connsiteX10" fmla="*/ 554182 w 1976582"/>
              <a:gd name="connsiteY10" fmla="*/ 461818 h 1099127"/>
              <a:gd name="connsiteX11" fmla="*/ 591127 w 1976582"/>
              <a:gd name="connsiteY11" fmla="*/ 480291 h 1099127"/>
              <a:gd name="connsiteX12" fmla="*/ 655782 w 1976582"/>
              <a:gd name="connsiteY12" fmla="*/ 508000 h 1099127"/>
              <a:gd name="connsiteX13" fmla="*/ 711200 w 1976582"/>
              <a:gd name="connsiteY13" fmla="*/ 535709 h 1099127"/>
              <a:gd name="connsiteX14" fmla="*/ 775855 w 1976582"/>
              <a:gd name="connsiteY14" fmla="*/ 563418 h 1099127"/>
              <a:gd name="connsiteX15" fmla="*/ 812800 w 1976582"/>
              <a:gd name="connsiteY15" fmla="*/ 646545 h 1099127"/>
              <a:gd name="connsiteX16" fmla="*/ 831273 w 1976582"/>
              <a:gd name="connsiteY16" fmla="*/ 729672 h 1099127"/>
              <a:gd name="connsiteX17" fmla="*/ 923637 w 1976582"/>
              <a:gd name="connsiteY17" fmla="*/ 655781 h 1099127"/>
              <a:gd name="connsiteX18" fmla="*/ 1274618 w 1976582"/>
              <a:gd name="connsiteY18" fmla="*/ 886691 h 1099127"/>
              <a:gd name="connsiteX19" fmla="*/ 1394691 w 1976582"/>
              <a:gd name="connsiteY19" fmla="*/ 877454 h 1099127"/>
              <a:gd name="connsiteX20" fmla="*/ 1607127 w 1976582"/>
              <a:gd name="connsiteY20" fmla="*/ 886691 h 1099127"/>
              <a:gd name="connsiteX21" fmla="*/ 1634836 w 1976582"/>
              <a:gd name="connsiteY21" fmla="*/ 895927 h 1099127"/>
              <a:gd name="connsiteX22" fmla="*/ 1708727 w 1976582"/>
              <a:gd name="connsiteY22" fmla="*/ 932872 h 1099127"/>
              <a:gd name="connsiteX23" fmla="*/ 1764146 w 1976582"/>
              <a:gd name="connsiteY23" fmla="*/ 979054 h 1099127"/>
              <a:gd name="connsiteX24" fmla="*/ 1791855 w 1976582"/>
              <a:gd name="connsiteY24" fmla="*/ 988291 h 1099127"/>
              <a:gd name="connsiteX25" fmla="*/ 1819564 w 1976582"/>
              <a:gd name="connsiteY25" fmla="*/ 1016000 h 1099127"/>
              <a:gd name="connsiteX26" fmla="*/ 1874982 w 1976582"/>
              <a:gd name="connsiteY26" fmla="*/ 1052945 h 1099127"/>
              <a:gd name="connsiteX27" fmla="*/ 1902691 w 1976582"/>
              <a:gd name="connsiteY27" fmla="*/ 1071418 h 1099127"/>
              <a:gd name="connsiteX28" fmla="*/ 1930400 w 1976582"/>
              <a:gd name="connsiteY28" fmla="*/ 1089891 h 1099127"/>
              <a:gd name="connsiteX29" fmla="*/ 1976582 w 1976582"/>
              <a:gd name="connsiteY29" fmla="*/ 1099127 h 1099127"/>
              <a:gd name="connsiteX0" fmla="*/ 0 w 1976582"/>
              <a:gd name="connsiteY0" fmla="*/ 0 h 1099127"/>
              <a:gd name="connsiteX1" fmla="*/ 147782 w 1976582"/>
              <a:gd name="connsiteY1" fmla="*/ 18472 h 1099127"/>
              <a:gd name="connsiteX2" fmla="*/ 267855 w 1976582"/>
              <a:gd name="connsiteY2" fmla="*/ 73891 h 1099127"/>
              <a:gd name="connsiteX3" fmla="*/ 360218 w 1976582"/>
              <a:gd name="connsiteY3" fmla="*/ 110836 h 1099127"/>
              <a:gd name="connsiteX4" fmla="*/ 397164 w 1976582"/>
              <a:gd name="connsiteY4" fmla="*/ 138545 h 1099127"/>
              <a:gd name="connsiteX5" fmla="*/ 434109 w 1976582"/>
              <a:gd name="connsiteY5" fmla="*/ 175491 h 1099127"/>
              <a:gd name="connsiteX6" fmla="*/ 471055 w 1976582"/>
              <a:gd name="connsiteY6" fmla="*/ 240145 h 1099127"/>
              <a:gd name="connsiteX7" fmla="*/ 489527 w 1976582"/>
              <a:gd name="connsiteY7" fmla="*/ 295563 h 1099127"/>
              <a:gd name="connsiteX8" fmla="*/ 498764 w 1976582"/>
              <a:gd name="connsiteY8" fmla="*/ 323272 h 1099127"/>
              <a:gd name="connsiteX9" fmla="*/ 508000 w 1976582"/>
              <a:gd name="connsiteY9" fmla="*/ 378691 h 1099127"/>
              <a:gd name="connsiteX10" fmla="*/ 554182 w 1976582"/>
              <a:gd name="connsiteY10" fmla="*/ 461818 h 1099127"/>
              <a:gd name="connsiteX11" fmla="*/ 591127 w 1976582"/>
              <a:gd name="connsiteY11" fmla="*/ 480291 h 1099127"/>
              <a:gd name="connsiteX12" fmla="*/ 655782 w 1976582"/>
              <a:gd name="connsiteY12" fmla="*/ 508000 h 1099127"/>
              <a:gd name="connsiteX13" fmla="*/ 711200 w 1976582"/>
              <a:gd name="connsiteY13" fmla="*/ 535709 h 1099127"/>
              <a:gd name="connsiteX14" fmla="*/ 775855 w 1976582"/>
              <a:gd name="connsiteY14" fmla="*/ 563418 h 1099127"/>
              <a:gd name="connsiteX15" fmla="*/ 812800 w 1976582"/>
              <a:gd name="connsiteY15" fmla="*/ 646545 h 1099127"/>
              <a:gd name="connsiteX16" fmla="*/ 923637 w 1976582"/>
              <a:gd name="connsiteY16" fmla="*/ 655781 h 1099127"/>
              <a:gd name="connsiteX17" fmla="*/ 1274618 w 1976582"/>
              <a:gd name="connsiteY17" fmla="*/ 886691 h 1099127"/>
              <a:gd name="connsiteX18" fmla="*/ 1394691 w 1976582"/>
              <a:gd name="connsiteY18" fmla="*/ 877454 h 1099127"/>
              <a:gd name="connsiteX19" fmla="*/ 1607127 w 1976582"/>
              <a:gd name="connsiteY19" fmla="*/ 886691 h 1099127"/>
              <a:gd name="connsiteX20" fmla="*/ 1634836 w 1976582"/>
              <a:gd name="connsiteY20" fmla="*/ 895927 h 1099127"/>
              <a:gd name="connsiteX21" fmla="*/ 1708727 w 1976582"/>
              <a:gd name="connsiteY21" fmla="*/ 932872 h 1099127"/>
              <a:gd name="connsiteX22" fmla="*/ 1764146 w 1976582"/>
              <a:gd name="connsiteY22" fmla="*/ 979054 h 1099127"/>
              <a:gd name="connsiteX23" fmla="*/ 1791855 w 1976582"/>
              <a:gd name="connsiteY23" fmla="*/ 988291 h 1099127"/>
              <a:gd name="connsiteX24" fmla="*/ 1819564 w 1976582"/>
              <a:gd name="connsiteY24" fmla="*/ 1016000 h 1099127"/>
              <a:gd name="connsiteX25" fmla="*/ 1874982 w 1976582"/>
              <a:gd name="connsiteY25" fmla="*/ 1052945 h 1099127"/>
              <a:gd name="connsiteX26" fmla="*/ 1902691 w 1976582"/>
              <a:gd name="connsiteY26" fmla="*/ 1071418 h 1099127"/>
              <a:gd name="connsiteX27" fmla="*/ 1930400 w 1976582"/>
              <a:gd name="connsiteY27" fmla="*/ 1089891 h 1099127"/>
              <a:gd name="connsiteX28" fmla="*/ 1976582 w 1976582"/>
              <a:gd name="connsiteY28" fmla="*/ 1099127 h 1099127"/>
              <a:gd name="connsiteX0" fmla="*/ 0 w 1976582"/>
              <a:gd name="connsiteY0" fmla="*/ 0 h 1099127"/>
              <a:gd name="connsiteX1" fmla="*/ 147782 w 1976582"/>
              <a:gd name="connsiteY1" fmla="*/ 18472 h 1099127"/>
              <a:gd name="connsiteX2" fmla="*/ 267855 w 1976582"/>
              <a:gd name="connsiteY2" fmla="*/ 73891 h 1099127"/>
              <a:gd name="connsiteX3" fmla="*/ 360218 w 1976582"/>
              <a:gd name="connsiteY3" fmla="*/ 110836 h 1099127"/>
              <a:gd name="connsiteX4" fmla="*/ 397164 w 1976582"/>
              <a:gd name="connsiteY4" fmla="*/ 138545 h 1099127"/>
              <a:gd name="connsiteX5" fmla="*/ 434109 w 1976582"/>
              <a:gd name="connsiteY5" fmla="*/ 175491 h 1099127"/>
              <a:gd name="connsiteX6" fmla="*/ 471055 w 1976582"/>
              <a:gd name="connsiteY6" fmla="*/ 240145 h 1099127"/>
              <a:gd name="connsiteX7" fmla="*/ 489527 w 1976582"/>
              <a:gd name="connsiteY7" fmla="*/ 295563 h 1099127"/>
              <a:gd name="connsiteX8" fmla="*/ 498764 w 1976582"/>
              <a:gd name="connsiteY8" fmla="*/ 323272 h 1099127"/>
              <a:gd name="connsiteX9" fmla="*/ 508000 w 1976582"/>
              <a:gd name="connsiteY9" fmla="*/ 378691 h 1099127"/>
              <a:gd name="connsiteX10" fmla="*/ 554182 w 1976582"/>
              <a:gd name="connsiteY10" fmla="*/ 461818 h 1099127"/>
              <a:gd name="connsiteX11" fmla="*/ 591127 w 1976582"/>
              <a:gd name="connsiteY11" fmla="*/ 480291 h 1099127"/>
              <a:gd name="connsiteX12" fmla="*/ 655782 w 1976582"/>
              <a:gd name="connsiteY12" fmla="*/ 508000 h 1099127"/>
              <a:gd name="connsiteX13" fmla="*/ 711200 w 1976582"/>
              <a:gd name="connsiteY13" fmla="*/ 535709 h 1099127"/>
              <a:gd name="connsiteX14" fmla="*/ 775855 w 1976582"/>
              <a:gd name="connsiteY14" fmla="*/ 563418 h 1099127"/>
              <a:gd name="connsiteX15" fmla="*/ 923637 w 1976582"/>
              <a:gd name="connsiteY15" fmla="*/ 655781 h 1099127"/>
              <a:gd name="connsiteX16" fmla="*/ 1274618 w 1976582"/>
              <a:gd name="connsiteY16" fmla="*/ 886691 h 1099127"/>
              <a:gd name="connsiteX17" fmla="*/ 1394691 w 1976582"/>
              <a:gd name="connsiteY17" fmla="*/ 877454 h 1099127"/>
              <a:gd name="connsiteX18" fmla="*/ 1607127 w 1976582"/>
              <a:gd name="connsiteY18" fmla="*/ 886691 h 1099127"/>
              <a:gd name="connsiteX19" fmla="*/ 1634836 w 1976582"/>
              <a:gd name="connsiteY19" fmla="*/ 895927 h 1099127"/>
              <a:gd name="connsiteX20" fmla="*/ 1708727 w 1976582"/>
              <a:gd name="connsiteY20" fmla="*/ 932872 h 1099127"/>
              <a:gd name="connsiteX21" fmla="*/ 1764146 w 1976582"/>
              <a:gd name="connsiteY21" fmla="*/ 979054 h 1099127"/>
              <a:gd name="connsiteX22" fmla="*/ 1791855 w 1976582"/>
              <a:gd name="connsiteY22" fmla="*/ 988291 h 1099127"/>
              <a:gd name="connsiteX23" fmla="*/ 1819564 w 1976582"/>
              <a:gd name="connsiteY23" fmla="*/ 1016000 h 1099127"/>
              <a:gd name="connsiteX24" fmla="*/ 1874982 w 1976582"/>
              <a:gd name="connsiteY24" fmla="*/ 1052945 h 1099127"/>
              <a:gd name="connsiteX25" fmla="*/ 1902691 w 1976582"/>
              <a:gd name="connsiteY25" fmla="*/ 1071418 h 1099127"/>
              <a:gd name="connsiteX26" fmla="*/ 1930400 w 1976582"/>
              <a:gd name="connsiteY26" fmla="*/ 1089891 h 1099127"/>
              <a:gd name="connsiteX27" fmla="*/ 1976582 w 1976582"/>
              <a:gd name="connsiteY27" fmla="*/ 1099127 h 1099127"/>
              <a:gd name="connsiteX0" fmla="*/ 0 w 2601655"/>
              <a:gd name="connsiteY0" fmla="*/ 0 h 1350836"/>
              <a:gd name="connsiteX1" fmla="*/ 147782 w 2601655"/>
              <a:gd name="connsiteY1" fmla="*/ 18472 h 1350836"/>
              <a:gd name="connsiteX2" fmla="*/ 267855 w 2601655"/>
              <a:gd name="connsiteY2" fmla="*/ 73891 h 1350836"/>
              <a:gd name="connsiteX3" fmla="*/ 360218 w 2601655"/>
              <a:gd name="connsiteY3" fmla="*/ 110836 h 1350836"/>
              <a:gd name="connsiteX4" fmla="*/ 397164 w 2601655"/>
              <a:gd name="connsiteY4" fmla="*/ 138545 h 1350836"/>
              <a:gd name="connsiteX5" fmla="*/ 434109 w 2601655"/>
              <a:gd name="connsiteY5" fmla="*/ 175491 h 1350836"/>
              <a:gd name="connsiteX6" fmla="*/ 471055 w 2601655"/>
              <a:gd name="connsiteY6" fmla="*/ 240145 h 1350836"/>
              <a:gd name="connsiteX7" fmla="*/ 489527 w 2601655"/>
              <a:gd name="connsiteY7" fmla="*/ 295563 h 1350836"/>
              <a:gd name="connsiteX8" fmla="*/ 498764 w 2601655"/>
              <a:gd name="connsiteY8" fmla="*/ 323272 h 1350836"/>
              <a:gd name="connsiteX9" fmla="*/ 508000 w 2601655"/>
              <a:gd name="connsiteY9" fmla="*/ 378691 h 1350836"/>
              <a:gd name="connsiteX10" fmla="*/ 554182 w 2601655"/>
              <a:gd name="connsiteY10" fmla="*/ 461818 h 1350836"/>
              <a:gd name="connsiteX11" fmla="*/ 591127 w 2601655"/>
              <a:gd name="connsiteY11" fmla="*/ 480291 h 1350836"/>
              <a:gd name="connsiteX12" fmla="*/ 655782 w 2601655"/>
              <a:gd name="connsiteY12" fmla="*/ 508000 h 1350836"/>
              <a:gd name="connsiteX13" fmla="*/ 711200 w 2601655"/>
              <a:gd name="connsiteY13" fmla="*/ 535709 h 1350836"/>
              <a:gd name="connsiteX14" fmla="*/ 775855 w 2601655"/>
              <a:gd name="connsiteY14" fmla="*/ 563418 h 1350836"/>
              <a:gd name="connsiteX15" fmla="*/ 923637 w 2601655"/>
              <a:gd name="connsiteY15" fmla="*/ 655781 h 1350836"/>
              <a:gd name="connsiteX16" fmla="*/ 1274618 w 2601655"/>
              <a:gd name="connsiteY16" fmla="*/ 886691 h 1350836"/>
              <a:gd name="connsiteX17" fmla="*/ 1394691 w 2601655"/>
              <a:gd name="connsiteY17" fmla="*/ 877454 h 1350836"/>
              <a:gd name="connsiteX18" fmla="*/ 1607127 w 2601655"/>
              <a:gd name="connsiteY18" fmla="*/ 886691 h 1350836"/>
              <a:gd name="connsiteX19" fmla="*/ 1634836 w 2601655"/>
              <a:gd name="connsiteY19" fmla="*/ 895927 h 1350836"/>
              <a:gd name="connsiteX20" fmla="*/ 1708727 w 2601655"/>
              <a:gd name="connsiteY20" fmla="*/ 932872 h 1350836"/>
              <a:gd name="connsiteX21" fmla="*/ 1764146 w 2601655"/>
              <a:gd name="connsiteY21" fmla="*/ 979054 h 1350836"/>
              <a:gd name="connsiteX22" fmla="*/ 1791855 w 2601655"/>
              <a:gd name="connsiteY22" fmla="*/ 988291 h 1350836"/>
              <a:gd name="connsiteX23" fmla="*/ 1819564 w 2601655"/>
              <a:gd name="connsiteY23" fmla="*/ 1016000 h 1350836"/>
              <a:gd name="connsiteX24" fmla="*/ 1874982 w 2601655"/>
              <a:gd name="connsiteY24" fmla="*/ 1052945 h 1350836"/>
              <a:gd name="connsiteX25" fmla="*/ 1902691 w 2601655"/>
              <a:gd name="connsiteY25" fmla="*/ 1071418 h 1350836"/>
              <a:gd name="connsiteX26" fmla="*/ 1930400 w 2601655"/>
              <a:gd name="connsiteY26" fmla="*/ 1089891 h 1350836"/>
              <a:gd name="connsiteX27" fmla="*/ 2601655 w 2601655"/>
              <a:gd name="connsiteY27" fmla="*/ 1350836 h 1350836"/>
              <a:gd name="connsiteX0" fmla="*/ 0 w 2601655"/>
              <a:gd name="connsiteY0" fmla="*/ 0 h 1350836"/>
              <a:gd name="connsiteX1" fmla="*/ 147782 w 2601655"/>
              <a:gd name="connsiteY1" fmla="*/ 18472 h 1350836"/>
              <a:gd name="connsiteX2" fmla="*/ 267855 w 2601655"/>
              <a:gd name="connsiteY2" fmla="*/ 73891 h 1350836"/>
              <a:gd name="connsiteX3" fmla="*/ 360218 w 2601655"/>
              <a:gd name="connsiteY3" fmla="*/ 110836 h 1350836"/>
              <a:gd name="connsiteX4" fmla="*/ 397164 w 2601655"/>
              <a:gd name="connsiteY4" fmla="*/ 138545 h 1350836"/>
              <a:gd name="connsiteX5" fmla="*/ 434109 w 2601655"/>
              <a:gd name="connsiteY5" fmla="*/ 175491 h 1350836"/>
              <a:gd name="connsiteX6" fmla="*/ 471055 w 2601655"/>
              <a:gd name="connsiteY6" fmla="*/ 240145 h 1350836"/>
              <a:gd name="connsiteX7" fmla="*/ 489527 w 2601655"/>
              <a:gd name="connsiteY7" fmla="*/ 295563 h 1350836"/>
              <a:gd name="connsiteX8" fmla="*/ 498764 w 2601655"/>
              <a:gd name="connsiteY8" fmla="*/ 323272 h 1350836"/>
              <a:gd name="connsiteX9" fmla="*/ 508000 w 2601655"/>
              <a:gd name="connsiteY9" fmla="*/ 378691 h 1350836"/>
              <a:gd name="connsiteX10" fmla="*/ 554182 w 2601655"/>
              <a:gd name="connsiteY10" fmla="*/ 461818 h 1350836"/>
              <a:gd name="connsiteX11" fmla="*/ 591127 w 2601655"/>
              <a:gd name="connsiteY11" fmla="*/ 480291 h 1350836"/>
              <a:gd name="connsiteX12" fmla="*/ 655782 w 2601655"/>
              <a:gd name="connsiteY12" fmla="*/ 508000 h 1350836"/>
              <a:gd name="connsiteX13" fmla="*/ 711200 w 2601655"/>
              <a:gd name="connsiteY13" fmla="*/ 535709 h 1350836"/>
              <a:gd name="connsiteX14" fmla="*/ 775855 w 2601655"/>
              <a:gd name="connsiteY14" fmla="*/ 563418 h 1350836"/>
              <a:gd name="connsiteX15" fmla="*/ 923637 w 2601655"/>
              <a:gd name="connsiteY15" fmla="*/ 655781 h 1350836"/>
              <a:gd name="connsiteX16" fmla="*/ 1274618 w 2601655"/>
              <a:gd name="connsiteY16" fmla="*/ 886691 h 1350836"/>
              <a:gd name="connsiteX17" fmla="*/ 1394691 w 2601655"/>
              <a:gd name="connsiteY17" fmla="*/ 877454 h 1350836"/>
              <a:gd name="connsiteX18" fmla="*/ 1607127 w 2601655"/>
              <a:gd name="connsiteY18" fmla="*/ 886691 h 1350836"/>
              <a:gd name="connsiteX19" fmla="*/ 1634836 w 2601655"/>
              <a:gd name="connsiteY19" fmla="*/ 895927 h 1350836"/>
              <a:gd name="connsiteX20" fmla="*/ 1708727 w 2601655"/>
              <a:gd name="connsiteY20" fmla="*/ 932872 h 1350836"/>
              <a:gd name="connsiteX21" fmla="*/ 1764146 w 2601655"/>
              <a:gd name="connsiteY21" fmla="*/ 979054 h 1350836"/>
              <a:gd name="connsiteX22" fmla="*/ 1791855 w 2601655"/>
              <a:gd name="connsiteY22" fmla="*/ 988291 h 1350836"/>
              <a:gd name="connsiteX23" fmla="*/ 1819564 w 2601655"/>
              <a:gd name="connsiteY23" fmla="*/ 1016000 h 1350836"/>
              <a:gd name="connsiteX24" fmla="*/ 1874982 w 2601655"/>
              <a:gd name="connsiteY24" fmla="*/ 1052945 h 1350836"/>
              <a:gd name="connsiteX25" fmla="*/ 1902691 w 2601655"/>
              <a:gd name="connsiteY25" fmla="*/ 1071418 h 1350836"/>
              <a:gd name="connsiteX26" fmla="*/ 2276724 w 2601655"/>
              <a:gd name="connsiteY26" fmla="*/ 1182184 h 1350836"/>
              <a:gd name="connsiteX27" fmla="*/ 2601655 w 2601655"/>
              <a:gd name="connsiteY27" fmla="*/ 1350836 h 135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01655" h="1350836">
                <a:moveTo>
                  <a:pt x="0" y="0"/>
                </a:moveTo>
                <a:cubicBezTo>
                  <a:pt x="49261" y="6157"/>
                  <a:pt x="99015" y="9183"/>
                  <a:pt x="147782" y="18472"/>
                </a:cubicBezTo>
                <a:cubicBezTo>
                  <a:pt x="176619" y="23965"/>
                  <a:pt x="250409" y="68076"/>
                  <a:pt x="267855" y="73891"/>
                </a:cubicBezTo>
                <a:cubicBezTo>
                  <a:pt x="303392" y="85736"/>
                  <a:pt x="329151" y="91419"/>
                  <a:pt x="360218" y="110836"/>
                </a:cubicBezTo>
                <a:cubicBezTo>
                  <a:pt x="373272" y="118995"/>
                  <a:pt x="385579" y="128408"/>
                  <a:pt x="397164" y="138545"/>
                </a:cubicBezTo>
                <a:cubicBezTo>
                  <a:pt x="410271" y="150014"/>
                  <a:pt x="422775" y="162268"/>
                  <a:pt x="434109" y="175491"/>
                </a:cubicBezTo>
                <a:cubicBezTo>
                  <a:pt x="446606" y="190071"/>
                  <a:pt x="464503" y="223766"/>
                  <a:pt x="471055" y="240145"/>
                </a:cubicBezTo>
                <a:cubicBezTo>
                  <a:pt x="478287" y="258224"/>
                  <a:pt x="483369" y="277090"/>
                  <a:pt x="489527" y="295563"/>
                </a:cubicBezTo>
                <a:lnTo>
                  <a:pt x="498764" y="323272"/>
                </a:lnTo>
                <a:cubicBezTo>
                  <a:pt x="501843" y="341745"/>
                  <a:pt x="503072" y="360623"/>
                  <a:pt x="508000" y="378691"/>
                </a:cubicBezTo>
                <a:cubicBezTo>
                  <a:pt x="515270" y="405349"/>
                  <a:pt x="532236" y="443006"/>
                  <a:pt x="554182" y="461818"/>
                </a:cubicBezTo>
                <a:cubicBezTo>
                  <a:pt x="564636" y="470779"/>
                  <a:pt x="579172" y="473460"/>
                  <a:pt x="591127" y="480291"/>
                </a:cubicBezTo>
                <a:cubicBezTo>
                  <a:pt x="640736" y="508639"/>
                  <a:pt x="595101" y="492829"/>
                  <a:pt x="655782" y="508000"/>
                </a:cubicBezTo>
                <a:cubicBezTo>
                  <a:pt x="709032" y="543499"/>
                  <a:pt x="657664" y="512764"/>
                  <a:pt x="711200" y="535709"/>
                </a:cubicBezTo>
                <a:cubicBezTo>
                  <a:pt x="791081" y="569945"/>
                  <a:pt x="710882" y="541761"/>
                  <a:pt x="775855" y="563418"/>
                </a:cubicBezTo>
                <a:cubicBezTo>
                  <a:pt x="811261" y="583430"/>
                  <a:pt x="840510" y="601902"/>
                  <a:pt x="923637" y="655781"/>
                </a:cubicBezTo>
                <a:cubicBezTo>
                  <a:pt x="1006764" y="709660"/>
                  <a:pt x="1196109" y="849745"/>
                  <a:pt x="1274618" y="886691"/>
                </a:cubicBezTo>
                <a:cubicBezTo>
                  <a:pt x="1353127" y="923637"/>
                  <a:pt x="1354667" y="880533"/>
                  <a:pt x="1394691" y="877454"/>
                </a:cubicBezTo>
                <a:cubicBezTo>
                  <a:pt x="1465503" y="880533"/>
                  <a:pt x="1536457" y="881255"/>
                  <a:pt x="1607127" y="886691"/>
                </a:cubicBezTo>
                <a:cubicBezTo>
                  <a:pt x="1616834" y="887438"/>
                  <a:pt x="1625973" y="891898"/>
                  <a:pt x="1634836" y="895927"/>
                </a:cubicBezTo>
                <a:cubicBezTo>
                  <a:pt x="1659905" y="907322"/>
                  <a:pt x="1708727" y="932872"/>
                  <a:pt x="1708727" y="932872"/>
                </a:cubicBezTo>
                <a:cubicBezTo>
                  <a:pt x="1729158" y="953304"/>
                  <a:pt x="1738423" y="966193"/>
                  <a:pt x="1764146" y="979054"/>
                </a:cubicBezTo>
                <a:cubicBezTo>
                  <a:pt x="1772854" y="983408"/>
                  <a:pt x="1782619" y="985212"/>
                  <a:pt x="1791855" y="988291"/>
                </a:cubicBezTo>
                <a:cubicBezTo>
                  <a:pt x="1801091" y="997527"/>
                  <a:pt x="1809253" y="1007981"/>
                  <a:pt x="1819564" y="1016000"/>
                </a:cubicBezTo>
                <a:cubicBezTo>
                  <a:pt x="1837089" y="1029630"/>
                  <a:pt x="1856509" y="1040630"/>
                  <a:pt x="1874982" y="1052945"/>
                </a:cubicBezTo>
                <a:cubicBezTo>
                  <a:pt x="1884218" y="1059103"/>
                  <a:pt x="1835734" y="1049878"/>
                  <a:pt x="1902691" y="1071418"/>
                </a:cubicBezTo>
                <a:cubicBezTo>
                  <a:pt x="1969648" y="1092958"/>
                  <a:pt x="2160230" y="1135614"/>
                  <a:pt x="2276724" y="1182184"/>
                </a:cubicBezTo>
                <a:cubicBezTo>
                  <a:pt x="2393218" y="1228754"/>
                  <a:pt x="2377903" y="1263854"/>
                  <a:pt x="2601655" y="1350836"/>
                </a:cubicBezTo>
              </a:path>
            </a:pathLst>
          </a:cu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75030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Optimización: </a:t>
            </a:r>
            <a:r>
              <a:rPr lang="es-PE" dirty="0">
                <a:solidFill>
                  <a:srgbClr val="100700"/>
                </a:solidFill>
              </a:rPr>
              <a:t>subiendo la colina (Hill </a:t>
            </a:r>
            <a:r>
              <a:rPr lang="es-PE" dirty="0" err="1">
                <a:solidFill>
                  <a:srgbClr val="100700"/>
                </a:solidFill>
              </a:rPr>
              <a:t>Climbing</a:t>
            </a:r>
            <a:r>
              <a:rPr lang="es-PE" dirty="0">
                <a:solidFill>
                  <a:srgbClr val="100700"/>
                </a:solidFill>
              </a:rPr>
              <a:t>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130" y="1230826"/>
            <a:ext cx="3365890" cy="2846953"/>
          </a:xfrm>
          <a:prstGeom prst="rect">
            <a:avLst/>
          </a:prstGeom>
        </p:spPr>
      </p:pic>
      <p:sp>
        <p:nvSpPr>
          <p:cNvPr id="6" name="Forma libre 5"/>
          <p:cNvSpPr/>
          <p:nvPr/>
        </p:nvSpPr>
        <p:spPr>
          <a:xfrm>
            <a:off x="1598178" y="1929177"/>
            <a:ext cx="3430790" cy="1311884"/>
          </a:xfrm>
          <a:custGeom>
            <a:avLst/>
            <a:gdLst>
              <a:gd name="connsiteX0" fmla="*/ 0 w 1976582"/>
              <a:gd name="connsiteY0" fmla="*/ 0 h 1099127"/>
              <a:gd name="connsiteX1" fmla="*/ 147782 w 1976582"/>
              <a:gd name="connsiteY1" fmla="*/ 18472 h 1099127"/>
              <a:gd name="connsiteX2" fmla="*/ 267855 w 1976582"/>
              <a:gd name="connsiteY2" fmla="*/ 73891 h 1099127"/>
              <a:gd name="connsiteX3" fmla="*/ 360218 w 1976582"/>
              <a:gd name="connsiteY3" fmla="*/ 110836 h 1099127"/>
              <a:gd name="connsiteX4" fmla="*/ 397164 w 1976582"/>
              <a:gd name="connsiteY4" fmla="*/ 138545 h 1099127"/>
              <a:gd name="connsiteX5" fmla="*/ 434109 w 1976582"/>
              <a:gd name="connsiteY5" fmla="*/ 175491 h 1099127"/>
              <a:gd name="connsiteX6" fmla="*/ 471055 w 1976582"/>
              <a:gd name="connsiteY6" fmla="*/ 240145 h 1099127"/>
              <a:gd name="connsiteX7" fmla="*/ 489527 w 1976582"/>
              <a:gd name="connsiteY7" fmla="*/ 295563 h 1099127"/>
              <a:gd name="connsiteX8" fmla="*/ 498764 w 1976582"/>
              <a:gd name="connsiteY8" fmla="*/ 323272 h 1099127"/>
              <a:gd name="connsiteX9" fmla="*/ 508000 w 1976582"/>
              <a:gd name="connsiteY9" fmla="*/ 378691 h 1099127"/>
              <a:gd name="connsiteX10" fmla="*/ 554182 w 1976582"/>
              <a:gd name="connsiteY10" fmla="*/ 461818 h 1099127"/>
              <a:gd name="connsiteX11" fmla="*/ 591127 w 1976582"/>
              <a:gd name="connsiteY11" fmla="*/ 480291 h 1099127"/>
              <a:gd name="connsiteX12" fmla="*/ 655782 w 1976582"/>
              <a:gd name="connsiteY12" fmla="*/ 508000 h 1099127"/>
              <a:gd name="connsiteX13" fmla="*/ 711200 w 1976582"/>
              <a:gd name="connsiteY13" fmla="*/ 535709 h 1099127"/>
              <a:gd name="connsiteX14" fmla="*/ 775855 w 1976582"/>
              <a:gd name="connsiteY14" fmla="*/ 563418 h 1099127"/>
              <a:gd name="connsiteX15" fmla="*/ 812800 w 1976582"/>
              <a:gd name="connsiteY15" fmla="*/ 646545 h 1099127"/>
              <a:gd name="connsiteX16" fmla="*/ 822036 w 1976582"/>
              <a:gd name="connsiteY16" fmla="*/ 701963 h 1099127"/>
              <a:gd name="connsiteX17" fmla="*/ 831273 w 1976582"/>
              <a:gd name="connsiteY17" fmla="*/ 729672 h 1099127"/>
              <a:gd name="connsiteX18" fmla="*/ 868218 w 1976582"/>
              <a:gd name="connsiteY18" fmla="*/ 868218 h 1099127"/>
              <a:gd name="connsiteX19" fmla="*/ 905164 w 1976582"/>
              <a:gd name="connsiteY19" fmla="*/ 877454 h 1099127"/>
              <a:gd name="connsiteX20" fmla="*/ 1274618 w 1976582"/>
              <a:gd name="connsiteY20" fmla="*/ 886691 h 1099127"/>
              <a:gd name="connsiteX21" fmla="*/ 1394691 w 1976582"/>
              <a:gd name="connsiteY21" fmla="*/ 877454 h 1099127"/>
              <a:gd name="connsiteX22" fmla="*/ 1607127 w 1976582"/>
              <a:gd name="connsiteY22" fmla="*/ 886691 h 1099127"/>
              <a:gd name="connsiteX23" fmla="*/ 1634836 w 1976582"/>
              <a:gd name="connsiteY23" fmla="*/ 895927 h 1099127"/>
              <a:gd name="connsiteX24" fmla="*/ 1708727 w 1976582"/>
              <a:gd name="connsiteY24" fmla="*/ 932872 h 1099127"/>
              <a:gd name="connsiteX25" fmla="*/ 1764146 w 1976582"/>
              <a:gd name="connsiteY25" fmla="*/ 979054 h 1099127"/>
              <a:gd name="connsiteX26" fmla="*/ 1791855 w 1976582"/>
              <a:gd name="connsiteY26" fmla="*/ 988291 h 1099127"/>
              <a:gd name="connsiteX27" fmla="*/ 1819564 w 1976582"/>
              <a:gd name="connsiteY27" fmla="*/ 1016000 h 1099127"/>
              <a:gd name="connsiteX28" fmla="*/ 1874982 w 1976582"/>
              <a:gd name="connsiteY28" fmla="*/ 1052945 h 1099127"/>
              <a:gd name="connsiteX29" fmla="*/ 1902691 w 1976582"/>
              <a:gd name="connsiteY29" fmla="*/ 1071418 h 1099127"/>
              <a:gd name="connsiteX30" fmla="*/ 1930400 w 1976582"/>
              <a:gd name="connsiteY30" fmla="*/ 1089891 h 1099127"/>
              <a:gd name="connsiteX31" fmla="*/ 1976582 w 1976582"/>
              <a:gd name="connsiteY31" fmla="*/ 1099127 h 1099127"/>
              <a:gd name="connsiteX0" fmla="*/ 0 w 1976582"/>
              <a:gd name="connsiteY0" fmla="*/ 0 h 1099127"/>
              <a:gd name="connsiteX1" fmla="*/ 147782 w 1976582"/>
              <a:gd name="connsiteY1" fmla="*/ 18472 h 1099127"/>
              <a:gd name="connsiteX2" fmla="*/ 267855 w 1976582"/>
              <a:gd name="connsiteY2" fmla="*/ 73891 h 1099127"/>
              <a:gd name="connsiteX3" fmla="*/ 360218 w 1976582"/>
              <a:gd name="connsiteY3" fmla="*/ 110836 h 1099127"/>
              <a:gd name="connsiteX4" fmla="*/ 397164 w 1976582"/>
              <a:gd name="connsiteY4" fmla="*/ 138545 h 1099127"/>
              <a:gd name="connsiteX5" fmla="*/ 434109 w 1976582"/>
              <a:gd name="connsiteY5" fmla="*/ 175491 h 1099127"/>
              <a:gd name="connsiteX6" fmla="*/ 471055 w 1976582"/>
              <a:gd name="connsiteY6" fmla="*/ 240145 h 1099127"/>
              <a:gd name="connsiteX7" fmla="*/ 489527 w 1976582"/>
              <a:gd name="connsiteY7" fmla="*/ 295563 h 1099127"/>
              <a:gd name="connsiteX8" fmla="*/ 498764 w 1976582"/>
              <a:gd name="connsiteY8" fmla="*/ 323272 h 1099127"/>
              <a:gd name="connsiteX9" fmla="*/ 508000 w 1976582"/>
              <a:gd name="connsiteY9" fmla="*/ 378691 h 1099127"/>
              <a:gd name="connsiteX10" fmla="*/ 554182 w 1976582"/>
              <a:gd name="connsiteY10" fmla="*/ 461818 h 1099127"/>
              <a:gd name="connsiteX11" fmla="*/ 591127 w 1976582"/>
              <a:gd name="connsiteY11" fmla="*/ 480291 h 1099127"/>
              <a:gd name="connsiteX12" fmla="*/ 655782 w 1976582"/>
              <a:gd name="connsiteY12" fmla="*/ 508000 h 1099127"/>
              <a:gd name="connsiteX13" fmla="*/ 711200 w 1976582"/>
              <a:gd name="connsiteY13" fmla="*/ 535709 h 1099127"/>
              <a:gd name="connsiteX14" fmla="*/ 775855 w 1976582"/>
              <a:gd name="connsiteY14" fmla="*/ 563418 h 1099127"/>
              <a:gd name="connsiteX15" fmla="*/ 812800 w 1976582"/>
              <a:gd name="connsiteY15" fmla="*/ 646545 h 1099127"/>
              <a:gd name="connsiteX16" fmla="*/ 822036 w 1976582"/>
              <a:gd name="connsiteY16" fmla="*/ 701963 h 1099127"/>
              <a:gd name="connsiteX17" fmla="*/ 831273 w 1976582"/>
              <a:gd name="connsiteY17" fmla="*/ 729672 h 1099127"/>
              <a:gd name="connsiteX18" fmla="*/ 868218 w 1976582"/>
              <a:gd name="connsiteY18" fmla="*/ 868218 h 1099127"/>
              <a:gd name="connsiteX19" fmla="*/ 923637 w 1976582"/>
              <a:gd name="connsiteY19" fmla="*/ 655781 h 1099127"/>
              <a:gd name="connsiteX20" fmla="*/ 1274618 w 1976582"/>
              <a:gd name="connsiteY20" fmla="*/ 886691 h 1099127"/>
              <a:gd name="connsiteX21" fmla="*/ 1394691 w 1976582"/>
              <a:gd name="connsiteY21" fmla="*/ 877454 h 1099127"/>
              <a:gd name="connsiteX22" fmla="*/ 1607127 w 1976582"/>
              <a:gd name="connsiteY22" fmla="*/ 886691 h 1099127"/>
              <a:gd name="connsiteX23" fmla="*/ 1634836 w 1976582"/>
              <a:gd name="connsiteY23" fmla="*/ 895927 h 1099127"/>
              <a:gd name="connsiteX24" fmla="*/ 1708727 w 1976582"/>
              <a:gd name="connsiteY24" fmla="*/ 932872 h 1099127"/>
              <a:gd name="connsiteX25" fmla="*/ 1764146 w 1976582"/>
              <a:gd name="connsiteY25" fmla="*/ 979054 h 1099127"/>
              <a:gd name="connsiteX26" fmla="*/ 1791855 w 1976582"/>
              <a:gd name="connsiteY26" fmla="*/ 988291 h 1099127"/>
              <a:gd name="connsiteX27" fmla="*/ 1819564 w 1976582"/>
              <a:gd name="connsiteY27" fmla="*/ 1016000 h 1099127"/>
              <a:gd name="connsiteX28" fmla="*/ 1874982 w 1976582"/>
              <a:gd name="connsiteY28" fmla="*/ 1052945 h 1099127"/>
              <a:gd name="connsiteX29" fmla="*/ 1902691 w 1976582"/>
              <a:gd name="connsiteY29" fmla="*/ 1071418 h 1099127"/>
              <a:gd name="connsiteX30" fmla="*/ 1930400 w 1976582"/>
              <a:gd name="connsiteY30" fmla="*/ 1089891 h 1099127"/>
              <a:gd name="connsiteX31" fmla="*/ 1976582 w 1976582"/>
              <a:gd name="connsiteY31" fmla="*/ 1099127 h 1099127"/>
              <a:gd name="connsiteX0" fmla="*/ 0 w 1976582"/>
              <a:gd name="connsiteY0" fmla="*/ 0 h 1099127"/>
              <a:gd name="connsiteX1" fmla="*/ 147782 w 1976582"/>
              <a:gd name="connsiteY1" fmla="*/ 18472 h 1099127"/>
              <a:gd name="connsiteX2" fmla="*/ 267855 w 1976582"/>
              <a:gd name="connsiteY2" fmla="*/ 73891 h 1099127"/>
              <a:gd name="connsiteX3" fmla="*/ 360218 w 1976582"/>
              <a:gd name="connsiteY3" fmla="*/ 110836 h 1099127"/>
              <a:gd name="connsiteX4" fmla="*/ 397164 w 1976582"/>
              <a:gd name="connsiteY4" fmla="*/ 138545 h 1099127"/>
              <a:gd name="connsiteX5" fmla="*/ 434109 w 1976582"/>
              <a:gd name="connsiteY5" fmla="*/ 175491 h 1099127"/>
              <a:gd name="connsiteX6" fmla="*/ 471055 w 1976582"/>
              <a:gd name="connsiteY6" fmla="*/ 240145 h 1099127"/>
              <a:gd name="connsiteX7" fmla="*/ 489527 w 1976582"/>
              <a:gd name="connsiteY7" fmla="*/ 295563 h 1099127"/>
              <a:gd name="connsiteX8" fmla="*/ 498764 w 1976582"/>
              <a:gd name="connsiteY8" fmla="*/ 323272 h 1099127"/>
              <a:gd name="connsiteX9" fmla="*/ 508000 w 1976582"/>
              <a:gd name="connsiteY9" fmla="*/ 378691 h 1099127"/>
              <a:gd name="connsiteX10" fmla="*/ 554182 w 1976582"/>
              <a:gd name="connsiteY10" fmla="*/ 461818 h 1099127"/>
              <a:gd name="connsiteX11" fmla="*/ 591127 w 1976582"/>
              <a:gd name="connsiteY11" fmla="*/ 480291 h 1099127"/>
              <a:gd name="connsiteX12" fmla="*/ 655782 w 1976582"/>
              <a:gd name="connsiteY12" fmla="*/ 508000 h 1099127"/>
              <a:gd name="connsiteX13" fmla="*/ 711200 w 1976582"/>
              <a:gd name="connsiteY13" fmla="*/ 535709 h 1099127"/>
              <a:gd name="connsiteX14" fmla="*/ 775855 w 1976582"/>
              <a:gd name="connsiteY14" fmla="*/ 563418 h 1099127"/>
              <a:gd name="connsiteX15" fmla="*/ 812800 w 1976582"/>
              <a:gd name="connsiteY15" fmla="*/ 646545 h 1099127"/>
              <a:gd name="connsiteX16" fmla="*/ 822036 w 1976582"/>
              <a:gd name="connsiteY16" fmla="*/ 701963 h 1099127"/>
              <a:gd name="connsiteX17" fmla="*/ 831273 w 1976582"/>
              <a:gd name="connsiteY17" fmla="*/ 729672 h 1099127"/>
              <a:gd name="connsiteX18" fmla="*/ 923637 w 1976582"/>
              <a:gd name="connsiteY18" fmla="*/ 655781 h 1099127"/>
              <a:gd name="connsiteX19" fmla="*/ 1274618 w 1976582"/>
              <a:gd name="connsiteY19" fmla="*/ 886691 h 1099127"/>
              <a:gd name="connsiteX20" fmla="*/ 1394691 w 1976582"/>
              <a:gd name="connsiteY20" fmla="*/ 877454 h 1099127"/>
              <a:gd name="connsiteX21" fmla="*/ 1607127 w 1976582"/>
              <a:gd name="connsiteY21" fmla="*/ 886691 h 1099127"/>
              <a:gd name="connsiteX22" fmla="*/ 1634836 w 1976582"/>
              <a:gd name="connsiteY22" fmla="*/ 895927 h 1099127"/>
              <a:gd name="connsiteX23" fmla="*/ 1708727 w 1976582"/>
              <a:gd name="connsiteY23" fmla="*/ 932872 h 1099127"/>
              <a:gd name="connsiteX24" fmla="*/ 1764146 w 1976582"/>
              <a:gd name="connsiteY24" fmla="*/ 979054 h 1099127"/>
              <a:gd name="connsiteX25" fmla="*/ 1791855 w 1976582"/>
              <a:gd name="connsiteY25" fmla="*/ 988291 h 1099127"/>
              <a:gd name="connsiteX26" fmla="*/ 1819564 w 1976582"/>
              <a:gd name="connsiteY26" fmla="*/ 1016000 h 1099127"/>
              <a:gd name="connsiteX27" fmla="*/ 1874982 w 1976582"/>
              <a:gd name="connsiteY27" fmla="*/ 1052945 h 1099127"/>
              <a:gd name="connsiteX28" fmla="*/ 1902691 w 1976582"/>
              <a:gd name="connsiteY28" fmla="*/ 1071418 h 1099127"/>
              <a:gd name="connsiteX29" fmla="*/ 1930400 w 1976582"/>
              <a:gd name="connsiteY29" fmla="*/ 1089891 h 1099127"/>
              <a:gd name="connsiteX30" fmla="*/ 1976582 w 1976582"/>
              <a:gd name="connsiteY30" fmla="*/ 1099127 h 1099127"/>
              <a:gd name="connsiteX0" fmla="*/ 0 w 1976582"/>
              <a:gd name="connsiteY0" fmla="*/ 0 h 1099127"/>
              <a:gd name="connsiteX1" fmla="*/ 147782 w 1976582"/>
              <a:gd name="connsiteY1" fmla="*/ 18472 h 1099127"/>
              <a:gd name="connsiteX2" fmla="*/ 267855 w 1976582"/>
              <a:gd name="connsiteY2" fmla="*/ 73891 h 1099127"/>
              <a:gd name="connsiteX3" fmla="*/ 360218 w 1976582"/>
              <a:gd name="connsiteY3" fmla="*/ 110836 h 1099127"/>
              <a:gd name="connsiteX4" fmla="*/ 397164 w 1976582"/>
              <a:gd name="connsiteY4" fmla="*/ 138545 h 1099127"/>
              <a:gd name="connsiteX5" fmla="*/ 434109 w 1976582"/>
              <a:gd name="connsiteY5" fmla="*/ 175491 h 1099127"/>
              <a:gd name="connsiteX6" fmla="*/ 471055 w 1976582"/>
              <a:gd name="connsiteY6" fmla="*/ 240145 h 1099127"/>
              <a:gd name="connsiteX7" fmla="*/ 489527 w 1976582"/>
              <a:gd name="connsiteY7" fmla="*/ 295563 h 1099127"/>
              <a:gd name="connsiteX8" fmla="*/ 498764 w 1976582"/>
              <a:gd name="connsiteY8" fmla="*/ 323272 h 1099127"/>
              <a:gd name="connsiteX9" fmla="*/ 508000 w 1976582"/>
              <a:gd name="connsiteY9" fmla="*/ 378691 h 1099127"/>
              <a:gd name="connsiteX10" fmla="*/ 554182 w 1976582"/>
              <a:gd name="connsiteY10" fmla="*/ 461818 h 1099127"/>
              <a:gd name="connsiteX11" fmla="*/ 591127 w 1976582"/>
              <a:gd name="connsiteY11" fmla="*/ 480291 h 1099127"/>
              <a:gd name="connsiteX12" fmla="*/ 655782 w 1976582"/>
              <a:gd name="connsiteY12" fmla="*/ 508000 h 1099127"/>
              <a:gd name="connsiteX13" fmla="*/ 711200 w 1976582"/>
              <a:gd name="connsiteY13" fmla="*/ 535709 h 1099127"/>
              <a:gd name="connsiteX14" fmla="*/ 775855 w 1976582"/>
              <a:gd name="connsiteY14" fmla="*/ 563418 h 1099127"/>
              <a:gd name="connsiteX15" fmla="*/ 812800 w 1976582"/>
              <a:gd name="connsiteY15" fmla="*/ 646545 h 1099127"/>
              <a:gd name="connsiteX16" fmla="*/ 831273 w 1976582"/>
              <a:gd name="connsiteY16" fmla="*/ 729672 h 1099127"/>
              <a:gd name="connsiteX17" fmla="*/ 923637 w 1976582"/>
              <a:gd name="connsiteY17" fmla="*/ 655781 h 1099127"/>
              <a:gd name="connsiteX18" fmla="*/ 1274618 w 1976582"/>
              <a:gd name="connsiteY18" fmla="*/ 886691 h 1099127"/>
              <a:gd name="connsiteX19" fmla="*/ 1394691 w 1976582"/>
              <a:gd name="connsiteY19" fmla="*/ 877454 h 1099127"/>
              <a:gd name="connsiteX20" fmla="*/ 1607127 w 1976582"/>
              <a:gd name="connsiteY20" fmla="*/ 886691 h 1099127"/>
              <a:gd name="connsiteX21" fmla="*/ 1634836 w 1976582"/>
              <a:gd name="connsiteY21" fmla="*/ 895927 h 1099127"/>
              <a:gd name="connsiteX22" fmla="*/ 1708727 w 1976582"/>
              <a:gd name="connsiteY22" fmla="*/ 932872 h 1099127"/>
              <a:gd name="connsiteX23" fmla="*/ 1764146 w 1976582"/>
              <a:gd name="connsiteY23" fmla="*/ 979054 h 1099127"/>
              <a:gd name="connsiteX24" fmla="*/ 1791855 w 1976582"/>
              <a:gd name="connsiteY24" fmla="*/ 988291 h 1099127"/>
              <a:gd name="connsiteX25" fmla="*/ 1819564 w 1976582"/>
              <a:gd name="connsiteY25" fmla="*/ 1016000 h 1099127"/>
              <a:gd name="connsiteX26" fmla="*/ 1874982 w 1976582"/>
              <a:gd name="connsiteY26" fmla="*/ 1052945 h 1099127"/>
              <a:gd name="connsiteX27" fmla="*/ 1902691 w 1976582"/>
              <a:gd name="connsiteY27" fmla="*/ 1071418 h 1099127"/>
              <a:gd name="connsiteX28" fmla="*/ 1930400 w 1976582"/>
              <a:gd name="connsiteY28" fmla="*/ 1089891 h 1099127"/>
              <a:gd name="connsiteX29" fmla="*/ 1976582 w 1976582"/>
              <a:gd name="connsiteY29" fmla="*/ 1099127 h 1099127"/>
              <a:gd name="connsiteX0" fmla="*/ 0 w 1976582"/>
              <a:gd name="connsiteY0" fmla="*/ 0 h 1099127"/>
              <a:gd name="connsiteX1" fmla="*/ 147782 w 1976582"/>
              <a:gd name="connsiteY1" fmla="*/ 18472 h 1099127"/>
              <a:gd name="connsiteX2" fmla="*/ 267855 w 1976582"/>
              <a:gd name="connsiteY2" fmla="*/ 73891 h 1099127"/>
              <a:gd name="connsiteX3" fmla="*/ 360218 w 1976582"/>
              <a:gd name="connsiteY3" fmla="*/ 110836 h 1099127"/>
              <a:gd name="connsiteX4" fmla="*/ 397164 w 1976582"/>
              <a:gd name="connsiteY4" fmla="*/ 138545 h 1099127"/>
              <a:gd name="connsiteX5" fmla="*/ 434109 w 1976582"/>
              <a:gd name="connsiteY5" fmla="*/ 175491 h 1099127"/>
              <a:gd name="connsiteX6" fmla="*/ 471055 w 1976582"/>
              <a:gd name="connsiteY6" fmla="*/ 240145 h 1099127"/>
              <a:gd name="connsiteX7" fmla="*/ 489527 w 1976582"/>
              <a:gd name="connsiteY7" fmla="*/ 295563 h 1099127"/>
              <a:gd name="connsiteX8" fmla="*/ 498764 w 1976582"/>
              <a:gd name="connsiteY8" fmla="*/ 323272 h 1099127"/>
              <a:gd name="connsiteX9" fmla="*/ 508000 w 1976582"/>
              <a:gd name="connsiteY9" fmla="*/ 378691 h 1099127"/>
              <a:gd name="connsiteX10" fmla="*/ 554182 w 1976582"/>
              <a:gd name="connsiteY10" fmla="*/ 461818 h 1099127"/>
              <a:gd name="connsiteX11" fmla="*/ 591127 w 1976582"/>
              <a:gd name="connsiteY11" fmla="*/ 480291 h 1099127"/>
              <a:gd name="connsiteX12" fmla="*/ 655782 w 1976582"/>
              <a:gd name="connsiteY12" fmla="*/ 508000 h 1099127"/>
              <a:gd name="connsiteX13" fmla="*/ 711200 w 1976582"/>
              <a:gd name="connsiteY13" fmla="*/ 535709 h 1099127"/>
              <a:gd name="connsiteX14" fmla="*/ 775855 w 1976582"/>
              <a:gd name="connsiteY14" fmla="*/ 563418 h 1099127"/>
              <a:gd name="connsiteX15" fmla="*/ 812800 w 1976582"/>
              <a:gd name="connsiteY15" fmla="*/ 646545 h 1099127"/>
              <a:gd name="connsiteX16" fmla="*/ 923637 w 1976582"/>
              <a:gd name="connsiteY16" fmla="*/ 655781 h 1099127"/>
              <a:gd name="connsiteX17" fmla="*/ 1274618 w 1976582"/>
              <a:gd name="connsiteY17" fmla="*/ 886691 h 1099127"/>
              <a:gd name="connsiteX18" fmla="*/ 1394691 w 1976582"/>
              <a:gd name="connsiteY18" fmla="*/ 877454 h 1099127"/>
              <a:gd name="connsiteX19" fmla="*/ 1607127 w 1976582"/>
              <a:gd name="connsiteY19" fmla="*/ 886691 h 1099127"/>
              <a:gd name="connsiteX20" fmla="*/ 1634836 w 1976582"/>
              <a:gd name="connsiteY20" fmla="*/ 895927 h 1099127"/>
              <a:gd name="connsiteX21" fmla="*/ 1708727 w 1976582"/>
              <a:gd name="connsiteY21" fmla="*/ 932872 h 1099127"/>
              <a:gd name="connsiteX22" fmla="*/ 1764146 w 1976582"/>
              <a:gd name="connsiteY22" fmla="*/ 979054 h 1099127"/>
              <a:gd name="connsiteX23" fmla="*/ 1791855 w 1976582"/>
              <a:gd name="connsiteY23" fmla="*/ 988291 h 1099127"/>
              <a:gd name="connsiteX24" fmla="*/ 1819564 w 1976582"/>
              <a:gd name="connsiteY24" fmla="*/ 1016000 h 1099127"/>
              <a:gd name="connsiteX25" fmla="*/ 1874982 w 1976582"/>
              <a:gd name="connsiteY25" fmla="*/ 1052945 h 1099127"/>
              <a:gd name="connsiteX26" fmla="*/ 1902691 w 1976582"/>
              <a:gd name="connsiteY26" fmla="*/ 1071418 h 1099127"/>
              <a:gd name="connsiteX27" fmla="*/ 1930400 w 1976582"/>
              <a:gd name="connsiteY27" fmla="*/ 1089891 h 1099127"/>
              <a:gd name="connsiteX28" fmla="*/ 1976582 w 1976582"/>
              <a:gd name="connsiteY28" fmla="*/ 1099127 h 1099127"/>
              <a:gd name="connsiteX0" fmla="*/ 0 w 1976582"/>
              <a:gd name="connsiteY0" fmla="*/ 0 h 1099127"/>
              <a:gd name="connsiteX1" fmla="*/ 147782 w 1976582"/>
              <a:gd name="connsiteY1" fmla="*/ 18472 h 1099127"/>
              <a:gd name="connsiteX2" fmla="*/ 267855 w 1976582"/>
              <a:gd name="connsiteY2" fmla="*/ 73891 h 1099127"/>
              <a:gd name="connsiteX3" fmla="*/ 360218 w 1976582"/>
              <a:gd name="connsiteY3" fmla="*/ 110836 h 1099127"/>
              <a:gd name="connsiteX4" fmla="*/ 397164 w 1976582"/>
              <a:gd name="connsiteY4" fmla="*/ 138545 h 1099127"/>
              <a:gd name="connsiteX5" fmla="*/ 434109 w 1976582"/>
              <a:gd name="connsiteY5" fmla="*/ 175491 h 1099127"/>
              <a:gd name="connsiteX6" fmla="*/ 471055 w 1976582"/>
              <a:gd name="connsiteY6" fmla="*/ 240145 h 1099127"/>
              <a:gd name="connsiteX7" fmla="*/ 489527 w 1976582"/>
              <a:gd name="connsiteY7" fmla="*/ 295563 h 1099127"/>
              <a:gd name="connsiteX8" fmla="*/ 498764 w 1976582"/>
              <a:gd name="connsiteY8" fmla="*/ 323272 h 1099127"/>
              <a:gd name="connsiteX9" fmla="*/ 508000 w 1976582"/>
              <a:gd name="connsiteY9" fmla="*/ 378691 h 1099127"/>
              <a:gd name="connsiteX10" fmla="*/ 554182 w 1976582"/>
              <a:gd name="connsiteY10" fmla="*/ 461818 h 1099127"/>
              <a:gd name="connsiteX11" fmla="*/ 591127 w 1976582"/>
              <a:gd name="connsiteY11" fmla="*/ 480291 h 1099127"/>
              <a:gd name="connsiteX12" fmla="*/ 655782 w 1976582"/>
              <a:gd name="connsiteY12" fmla="*/ 508000 h 1099127"/>
              <a:gd name="connsiteX13" fmla="*/ 711200 w 1976582"/>
              <a:gd name="connsiteY13" fmla="*/ 535709 h 1099127"/>
              <a:gd name="connsiteX14" fmla="*/ 775855 w 1976582"/>
              <a:gd name="connsiteY14" fmla="*/ 563418 h 1099127"/>
              <a:gd name="connsiteX15" fmla="*/ 923637 w 1976582"/>
              <a:gd name="connsiteY15" fmla="*/ 655781 h 1099127"/>
              <a:gd name="connsiteX16" fmla="*/ 1274618 w 1976582"/>
              <a:gd name="connsiteY16" fmla="*/ 886691 h 1099127"/>
              <a:gd name="connsiteX17" fmla="*/ 1394691 w 1976582"/>
              <a:gd name="connsiteY17" fmla="*/ 877454 h 1099127"/>
              <a:gd name="connsiteX18" fmla="*/ 1607127 w 1976582"/>
              <a:gd name="connsiteY18" fmla="*/ 886691 h 1099127"/>
              <a:gd name="connsiteX19" fmla="*/ 1634836 w 1976582"/>
              <a:gd name="connsiteY19" fmla="*/ 895927 h 1099127"/>
              <a:gd name="connsiteX20" fmla="*/ 1708727 w 1976582"/>
              <a:gd name="connsiteY20" fmla="*/ 932872 h 1099127"/>
              <a:gd name="connsiteX21" fmla="*/ 1764146 w 1976582"/>
              <a:gd name="connsiteY21" fmla="*/ 979054 h 1099127"/>
              <a:gd name="connsiteX22" fmla="*/ 1791855 w 1976582"/>
              <a:gd name="connsiteY22" fmla="*/ 988291 h 1099127"/>
              <a:gd name="connsiteX23" fmla="*/ 1819564 w 1976582"/>
              <a:gd name="connsiteY23" fmla="*/ 1016000 h 1099127"/>
              <a:gd name="connsiteX24" fmla="*/ 1874982 w 1976582"/>
              <a:gd name="connsiteY24" fmla="*/ 1052945 h 1099127"/>
              <a:gd name="connsiteX25" fmla="*/ 1902691 w 1976582"/>
              <a:gd name="connsiteY25" fmla="*/ 1071418 h 1099127"/>
              <a:gd name="connsiteX26" fmla="*/ 1930400 w 1976582"/>
              <a:gd name="connsiteY26" fmla="*/ 1089891 h 1099127"/>
              <a:gd name="connsiteX27" fmla="*/ 1976582 w 1976582"/>
              <a:gd name="connsiteY27" fmla="*/ 1099127 h 1099127"/>
              <a:gd name="connsiteX0" fmla="*/ 0 w 2601655"/>
              <a:gd name="connsiteY0" fmla="*/ 0 h 1350836"/>
              <a:gd name="connsiteX1" fmla="*/ 147782 w 2601655"/>
              <a:gd name="connsiteY1" fmla="*/ 18472 h 1350836"/>
              <a:gd name="connsiteX2" fmla="*/ 267855 w 2601655"/>
              <a:gd name="connsiteY2" fmla="*/ 73891 h 1350836"/>
              <a:gd name="connsiteX3" fmla="*/ 360218 w 2601655"/>
              <a:gd name="connsiteY3" fmla="*/ 110836 h 1350836"/>
              <a:gd name="connsiteX4" fmla="*/ 397164 w 2601655"/>
              <a:gd name="connsiteY4" fmla="*/ 138545 h 1350836"/>
              <a:gd name="connsiteX5" fmla="*/ 434109 w 2601655"/>
              <a:gd name="connsiteY5" fmla="*/ 175491 h 1350836"/>
              <a:gd name="connsiteX6" fmla="*/ 471055 w 2601655"/>
              <a:gd name="connsiteY6" fmla="*/ 240145 h 1350836"/>
              <a:gd name="connsiteX7" fmla="*/ 489527 w 2601655"/>
              <a:gd name="connsiteY7" fmla="*/ 295563 h 1350836"/>
              <a:gd name="connsiteX8" fmla="*/ 498764 w 2601655"/>
              <a:gd name="connsiteY8" fmla="*/ 323272 h 1350836"/>
              <a:gd name="connsiteX9" fmla="*/ 508000 w 2601655"/>
              <a:gd name="connsiteY9" fmla="*/ 378691 h 1350836"/>
              <a:gd name="connsiteX10" fmla="*/ 554182 w 2601655"/>
              <a:gd name="connsiteY10" fmla="*/ 461818 h 1350836"/>
              <a:gd name="connsiteX11" fmla="*/ 591127 w 2601655"/>
              <a:gd name="connsiteY11" fmla="*/ 480291 h 1350836"/>
              <a:gd name="connsiteX12" fmla="*/ 655782 w 2601655"/>
              <a:gd name="connsiteY12" fmla="*/ 508000 h 1350836"/>
              <a:gd name="connsiteX13" fmla="*/ 711200 w 2601655"/>
              <a:gd name="connsiteY13" fmla="*/ 535709 h 1350836"/>
              <a:gd name="connsiteX14" fmla="*/ 775855 w 2601655"/>
              <a:gd name="connsiteY14" fmla="*/ 563418 h 1350836"/>
              <a:gd name="connsiteX15" fmla="*/ 923637 w 2601655"/>
              <a:gd name="connsiteY15" fmla="*/ 655781 h 1350836"/>
              <a:gd name="connsiteX16" fmla="*/ 1274618 w 2601655"/>
              <a:gd name="connsiteY16" fmla="*/ 886691 h 1350836"/>
              <a:gd name="connsiteX17" fmla="*/ 1394691 w 2601655"/>
              <a:gd name="connsiteY17" fmla="*/ 877454 h 1350836"/>
              <a:gd name="connsiteX18" fmla="*/ 1607127 w 2601655"/>
              <a:gd name="connsiteY18" fmla="*/ 886691 h 1350836"/>
              <a:gd name="connsiteX19" fmla="*/ 1634836 w 2601655"/>
              <a:gd name="connsiteY19" fmla="*/ 895927 h 1350836"/>
              <a:gd name="connsiteX20" fmla="*/ 1708727 w 2601655"/>
              <a:gd name="connsiteY20" fmla="*/ 932872 h 1350836"/>
              <a:gd name="connsiteX21" fmla="*/ 1764146 w 2601655"/>
              <a:gd name="connsiteY21" fmla="*/ 979054 h 1350836"/>
              <a:gd name="connsiteX22" fmla="*/ 1791855 w 2601655"/>
              <a:gd name="connsiteY22" fmla="*/ 988291 h 1350836"/>
              <a:gd name="connsiteX23" fmla="*/ 1819564 w 2601655"/>
              <a:gd name="connsiteY23" fmla="*/ 1016000 h 1350836"/>
              <a:gd name="connsiteX24" fmla="*/ 1874982 w 2601655"/>
              <a:gd name="connsiteY24" fmla="*/ 1052945 h 1350836"/>
              <a:gd name="connsiteX25" fmla="*/ 1902691 w 2601655"/>
              <a:gd name="connsiteY25" fmla="*/ 1071418 h 1350836"/>
              <a:gd name="connsiteX26" fmla="*/ 1930400 w 2601655"/>
              <a:gd name="connsiteY26" fmla="*/ 1089891 h 1350836"/>
              <a:gd name="connsiteX27" fmla="*/ 2601655 w 2601655"/>
              <a:gd name="connsiteY27" fmla="*/ 1350836 h 1350836"/>
              <a:gd name="connsiteX0" fmla="*/ 0 w 2601655"/>
              <a:gd name="connsiteY0" fmla="*/ 0 h 1350836"/>
              <a:gd name="connsiteX1" fmla="*/ 147782 w 2601655"/>
              <a:gd name="connsiteY1" fmla="*/ 18472 h 1350836"/>
              <a:gd name="connsiteX2" fmla="*/ 267855 w 2601655"/>
              <a:gd name="connsiteY2" fmla="*/ 73891 h 1350836"/>
              <a:gd name="connsiteX3" fmla="*/ 360218 w 2601655"/>
              <a:gd name="connsiteY3" fmla="*/ 110836 h 1350836"/>
              <a:gd name="connsiteX4" fmla="*/ 397164 w 2601655"/>
              <a:gd name="connsiteY4" fmla="*/ 138545 h 1350836"/>
              <a:gd name="connsiteX5" fmla="*/ 434109 w 2601655"/>
              <a:gd name="connsiteY5" fmla="*/ 175491 h 1350836"/>
              <a:gd name="connsiteX6" fmla="*/ 471055 w 2601655"/>
              <a:gd name="connsiteY6" fmla="*/ 240145 h 1350836"/>
              <a:gd name="connsiteX7" fmla="*/ 489527 w 2601655"/>
              <a:gd name="connsiteY7" fmla="*/ 295563 h 1350836"/>
              <a:gd name="connsiteX8" fmla="*/ 498764 w 2601655"/>
              <a:gd name="connsiteY8" fmla="*/ 323272 h 1350836"/>
              <a:gd name="connsiteX9" fmla="*/ 508000 w 2601655"/>
              <a:gd name="connsiteY9" fmla="*/ 378691 h 1350836"/>
              <a:gd name="connsiteX10" fmla="*/ 554182 w 2601655"/>
              <a:gd name="connsiteY10" fmla="*/ 461818 h 1350836"/>
              <a:gd name="connsiteX11" fmla="*/ 591127 w 2601655"/>
              <a:gd name="connsiteY11" fmla="*/ 480291 h 1350836"/>
              <a:gd name="connsiteX12" fmla="*/ 655782 w 2601655"/>
              <a:gd name="connsiteY12" fmla="*/ 508000 h 1350836"/>
              <a:gd name="connsiteX13" fmla="*/ 711200 w 2601655"/>
              <a:gd name="connsiteY13" fmla="*/ 535709 h 1350836"/>
              <a:gd name="connsiteX14" fmla="*/ 775855 w 2601655"/>
              <a:gd name="connsiteY14" fmla="*/ 563418 h 1350836"/>
              <a:gd name="connsiteX15" fmla="*/ 923637 w 2601655"/>
              <a:gd name="connsiteY15" fmla="*/ 655781 h 1350836"/>
              <a:gd name="connsiteX16" fmla="*/ 1274618 w 2601655"/>
              <a:gd name="connsiteY16" fmla="*/ 886691 h 1350836"/>
              <a:gd name="connsiteX17" fmla="*/ 1394691 w 2601655"/>
              <a:gd name="connsiteY17" fmla="*/ 877454 h 1350836"/>
              <a:gd name="connsiteX18" fmla="*/ 1607127 w 2601655"/>
              <a:gd name="connsiteY18" fmla="*/ 886691 h 1350836"/>
              <a:gd name="connsiteX19" fmla="*/ 1634836 w 2601655"/>
              <a:gd name="connsiteY19" fmla="*/ 895927 h 1350836"/>
              <a:gd name="connsiteX20" fmla="*/ 1708727 w 2601655"/>
              <a:gd name="connsiteY20" fmla="*/ 932872 h 1350836"/>
              <a:gd name="connsiteX21" fmla="*/ 1764146 w 2601655"/>
              <a:gd name="connsiteY21" fmla="*/ 979054 h 1350836"/>
              <a:gd name="connsiteX22" fmla="*/ 1791855 w 2601655"/>
              <a:gd name="connsiteY22" fmla="*/ 988291 h 1350836"/>
              <a:gd name="connsiteX23" fmla="*/ 1819564 w 2601655"/>
              <a:gd name="connsiteY23" fmla="*/ 1016000 h 1350836"/>
              <a:gd name="connsiteX24" fmla="*/ 1874982 w 2601655"/>
              <a:gd name="connsiteY24" fmla="*/ 1052945 h 1350836"/>
              <a:gd name="connsiteX25" fmla="*/ 1902691 w 2601655"/>
              <a:gd name="connsiteY25" fmla="*/ 1071418 h 1350836"/>
              <a:gd name="connsiteX26" fmla="*/ 2276724 w 2601655"/>
              <a:gd name="connsiteY26" fmla="*/ 1182184 h 1350836"/>
              <a:gd name="connsiteX27" fmla="*/ 2601655 w 2601655"/>
              <a:gd name="connsiteY27" fmla="*/ 1350836 h 1350836"/>
              <a:gd name="connsiteX0" fmla="*/ 0 w 3137560"/>
              <a:gd name="connsiteY0" fmla="*/ 407291 h 1348658"/>
              <a:gd name="connsiteX1" fmla="*/ 683687 w 3137560"/>
              <a:gd name="connsiteY1" fmla="*/ 16294 h 1348658"/>
              <a:gd name="connsiteX2" fmla="*/ 803760 w 3137560"/>
              <a:gd name="connsiteY2" fmla="*/ 71713 h 1348658"/>
              <a:gd name="connsiteX3" fmla="*/ 896123 w 3137560"/>
              <a:gd name="connsiteY3" fmla="*/ 108658 h 1348658"/>
              <a:gd name="connsiteX4" fmla="*/ 933069 w 3137560"/>
              <a:gd name="connsiteY4" fmla="*/ 136367 h 1348658"/>
              <a:gd name="connsiteX5" fmla="*/ 970014 w 3137560"/>
              <a:gd name="connsiteY5" fmla="*/ 173313 h 1348658"/>
              <a:gd name="connsiteX6" fmla="*/ 1006960 w 3137560"/>
              <a:gd name="connsiteY6" fmla="*/ 237967 h 1348658"/>
              <a:gd name="connsiteX7" fmla="*/ 1025432 w 3137560"/>
              <a:gd name="connsiteY7" fmla="*/ 293385 h 1348658"/>
              <a:gd name="connsiteX8" fmla="*/ 1034669 w 3137560"/>
              <a:gd name="connsiteY8" fmla="*/ 321094 h 1348658"/>
              <a:gd name="connsiteX9" fmla="*/ 1043905 w 3137560"/>
              <a:gd name="connsiteY9" fmla="*/ 376513 h 1348658"/>
              <a:gd name="connsiteX10" fmla="*/ 1090087 w 3137560"/>
              <a:gd name="connsiteY10" fmla="*/ 459640 h 1348658"/>
              <a:gd name="connsiteX11" fmla="*/ 1127032 w 3137560"/>
              <a:gd name="connsiteY11" fmla="*/ 478113 h 1348658"/>
              <a:gd name="connsiteX12" fmla="*/ 1191687 w 3137560"/>
              <a:gd name="connsiteY12" fmla="*/ 505822 h 1348658"/>
              <a:gd name="connsiteX13" fmla="*/ 1247105 w 3137560"/>
              <a:gd name="connsiteY13" fmla="*/ 533531 h 1348658"/>
              <a:gd name="connsiteX14" fmla="*/ 1311760 w 3137560"/>
              <a:gd name="connsiteY14" fmla="*/ 561240 h 1348658"/>
              <a:gd name="connsiteX15" fmla="*/ 1459542 w 3137560"/>
              <a:gd name="connsiteY15" fmla="*/ 653603 h 1348658"/>
              <a:gd name="connsiteX16" fmla="*/ 1810523 w 3137560"/>
              <a:gd name="connsiteY16" fmla="*/ 884513 h 1348658"/>
              <a:gd name="connsiteX17" fmla="*/ 1930596 w 3137560"/>
              <a:gd name="connsiteY17" fmla="*/ 875276 h 1348658"/>
              <a:gd name="connsiteX18" fmla="*/ 2143032 w 3137560"/>
              <a:gd name="connsiteY18" fmla="*/ 884513 h 1348658"/>
              <a:gd name="connsiteX19" fmla="*/ 2170741 w 3137560"/>
              <a:gd name="connsiteY19" fmla="*/ 893749 h 1348658"/>
              <a:gd name="connsiteX20" fmla="*/ 2244632 w 3137560"/>
              <a:gd name="connsiteY20" fmla="*/ 930694 h 1348658"/>
              <a:gd name="connsiteX21" fmla="*/ 2300051 w 3137560"/>
              <a:gd name="connsiteY21" fmla="*/ 976876 h 1348658"/>
              <a:gd name="connsiteX22" fmla="*/ 2327760 w 3137560"/>
              <a:gd name="connsiteY22" fmla="*/ 986113 h 1348658"/>
              <a:gd name="connsiteX23" fmla="*/ 2355469 w 3137560"/>
              <a:gd name="connsiteY23" fmla="*/ 1013822 h 1348658"/>
              <a:gd name="connsiteX24" fmla="*/ 2410887 w 3137560"/>
              <a:gd name="connsiteY24" fmla="*/ 1050767 h 1348658"/>
              <a:gd name="connsiteX25" fmla="*/ 2438596 w 3137560"/>
              <a:gd name="connsiteY25" fmla="*/ 1069240 h 1348658"/>
              <a:gd name="connsiteX26" fmla="*/ 2812629 w 3137560"/>
              <a:gd name="connsiteY26" fmla="*/ 1180006 h 1348658"/>
              <a:gd name="connsiteX27" fmla="*/ 3137560 w 3137560"/>
              <a:gd name="connsiteY27" fmla="*/ 1348658 h 1348658"/>
              <a:gd name="connsiteX0" fmla="*/ 0 w 3137560"/>
              <a:gd name="connsiteY0" fmla="*/ 408333 h 1349700"/>
              <a:gd name="connsiteX1" fmla="*/ 524683 w 3137560"/>
              <a:gd name="connsiteY1" fmla="*/ 17336 h 1349700"/>
              <a:gd name="connsiteX2" fmla="*/ 803760 w 3137560"/>
              <a:gd name="connsiteY2" fmla="*/ 72755 h 1349700"/>
              <a:gd name="connsiteX3" fmla="*/ 896123 w 3137560"/>
              <a:gd name="connsiteY3" fmla="*/ 109700 h 1349700"/>
              <a:gd name="connsiteX4" fmla="*/ 933069 w 3137560"/>
              <a:gd name="connsiteY4" fmla="*/ 137409 h 1349700"/>
              <a:gd name="connsiteX5" fmla="*/ 970014 w 3137560"/>
              <a:gd name="connsiteY5" fmla="*/ 174355 h 1349700"/>
              <a:gd name="connsiteX6" fmla="*/ 1006960 w 3137560"/>
              <a:gd name="connsiteY6" fmla="*/ 239009 h 1349700"/>
              <a:gd name="connsiteX7" fmla="*/ 1025432 w 3137560"/>
              <a:gd name="connsiteY7" fmla="*/ 294427 h 1349700"/>
              <a:gd name="connsiteX8" fmla="*/ 1034669 w 3137560"/>
              <a:gd name="connsiteY8" fmla="*/ 322136 h 1349700"/>
              <a:gd name="connsiteX9" fmla="*/ 1043905 w 3137560"/>
              <a:gd name="connsiteY9" fmla="*/ 377555 h 1349700"/>
              <a:gd name="connsiteX10" fmla="*/ 1090087 w 3137560"/>
              <a:gd name="connsiteY10" fmla="*/ 460682 h 1349700"/>
              <a:gd name="connsiteX11" fmla="*/ 1127032 w 3137560"/>
              <a:gd name="connsiteY11" fmla="*/ 479155 h 1349700"/>
              <a:gd name="connsiteX12" fmla="*/ 1191687 w 3137560"/>
              <a:gd name="connsiteY12" fmla="*/ 506864 h 1349700"/>
              <a:gd name="connsiteX13" fmla="*/ 1247105 w 3137560"/>
              <a:gd name="connsiteY13" fmla="*/ 534573 h 1349700"/>
              <a:gd name="connsiteX14" fmla="*/ 1311760 w 3137560"/>
              <a:gd name="connsiteY14" fmla="*/ 562282 h 1349700"/>
              <a:gd name="connsiteX15" fmla="*/ 1459542 w 3137560"/>
              <a:gd name="connsiteY15" fmla="*/ 654645 h 1349700"/>
              <a:gd name="connsiteX16" fmla="*/ 1810523 w 3137560"/>
              <a:gd name="connsiteY16" fmla="*/ 885555 h 1349700"/>
              <a:gd name="connsiteX17" fmla="*/ 1930596 w 3137560"/>
              <a:gd name="connsiteY17" fmla="*/ 876318 h 1349700"/>
              <a:gd name="connsiteX18" fmla="*/ 2143032 w 3137560"/>
              <a:gd name="connsiteY18" fmla="*/ 885555 h 1349700"/>
              <a:gd name="connsiteX19" fmla="*/ 2170741 w 3137560"/>
              <a:gd name="connsiteY19" fmla="*/ 894791 h 1349700"/>
              <a:gd name="connsiteX20" fmla="*/ 2244632 w 3137560"/>
              <a:gd name="connsiteY20" fmla="*/ 931736 h 1349700"/>
              <a:gd name="connsiteX21" fmla="*/ 2300051 w 3137560"/>
              <a:gd name="connsiteY21" fmla="*/ 977918 h 1349700"/>
              <a:gd name="connsiteX22" fmla="*/ 2327760 w 3137560"/>
              <a:gd name="connsiteY22" fmla="*/ 987155 h 1349700"/>
              <a:gd name="connsiteX23" fmla="*/ 2355469 w 3137560"/>
              <a:gd name="connsiteY23" fmla="*/ 1014864 h 1349700"/>
              <a:gd name="connsiteX24" fmla="*/ 2410887 w 3137560"/>
              <a:gd name="connsiteY24" fmla="*/ 1051809 h 1349700"/>
              <a:gd name="connsiteX25" fmla="*/ 2438596 w 3137560"/>
              <a:gd name="connsiteY25" fmla="*/ 1070282 h 1349700"/>
              <a:gd name="connsiteX26" fmla="*/ 2812629 w 3137560"/>
              <a:gd name="connsiteY26" fmla="*/ 1181048 h 1349700"/>
              <a:gd name="connsiteX27" fmla="*/ 3137560 w 3137560"/>
              <a:gd name="connsiteY27" fmla="*/ 1349700 h 134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137560" h="1349700">
                <a:moveTo>
                  <a:pt x="0" y="408333"/>
                </a:moveTo>
                <a:cubicBezTo>
                  <a:pt x="49261" y="414490"/>
                  <a:pt x="390723" y="73266"/>
                  <a:pt x="524683" y="17336"/>
                </a:cubicBezTo>
                <a:cubicBezTo>
                  <a:pt x="658643" y="-38594"/>
                  <a:pt x="741853" y="57361"/>
                  <a:pt x="803760" y="72755"/>
                </a:cubicBezTo>
                <a:cubicBezTo>
                  <a:pt x="865667" y="88149"/>
                  <a:pt x="865056" y="90283"/>
                  <a:pt x="896123" y="109700"/>
                </a:cubicBezTo>
                <a:cubicBezTo>
                  <a:pt x="909177" y="117859"/>
                  <a:pt x="921484" y="127272"/>
                  <a:pt x="933069" y="137409"/>
                </a:cubicBezTo>
                <a:cubicBezTo>
                  <a:pt x="946176" y="148878"/>
                  <a:pt x="958680" y="161132"/>
                  <a:pt x="970014" y="174355"/>
                </a:cubicBezTo>
                <a:cubicBezTo>
                  <a:pt x="982511" y="188935"/>
                  <a:pt x="1000408" y="222630"/>
                  <a:pt x="1006960" y="239009"/>
                </a:cubicBezTo>
                <a:cubicBezTo>
                  <a:pt x="1014192" y="257088"/>
                  <a:pt x="1019274" y="275954"/>
                  <a:pt x="1025432" y="294427"/>
                </a:cubicBezTo>
                <a:lnTo>
                  <a:pt x="1034669" y="322136"/>
                </a:lnTo>
                <a:cubicBezTo>
                  <a:pt x="1037748" y="340609"/>
                  <a:pt x="1038977" y="359487"/>
                  <a:pt x="1043905" y="377555"/>
                </a:cubicBezTo>
                <a:cubicBezTo>
                  <a:pt x="1051175" y="404213"/>
                  <a:pt x="1068141" y="441870"/>
                  <a:pt x="1090087" y="460682"/>
                </a:cubicBezTo>
                <a:cubicBezTo>
                  <a:pt x="1100541" y="469643"/>
                  <a:pt x="1115077" y="472324"/>
                  <a:pt x="1127032" y="479155"/>
                </a:cubicBezTo>
                <a:cubicBezTo>
                  <a:pt x="1176641" y="507503"/>
                  <a:pt x="1131006" y="491693"/>
                  <a:pt x="1191687" y="506864"/>
                </a:cubicBezTo>
                <a:cubicBezTo>
                  <a:pt x="1244937" y="542363"/>
                  <a:pt x="1193569" y="511628"/>
                  <a:pt x="1247105" y="534573"/>
                </a:cubicBezTo>
                <a:cubicBezTo>
                  <a:pt x="1326986" y="568809"/>
                  <a:pt x="1246787" y="540625"/>
                  <a:pt x="1311760" y="562282"/>
                </a:cubicBezTo>
                <a:cubicBezTo>
                  <a:pt x="1347166" y="582294"/>
                  <a:pt x="1376415" y="600766"/>
                  <a:pt x="1459542" y="654645"/>
                </a:cubicBezTo>
                <a:cubicBezTo>
                  <a:pt x="1542669" y="708524"/>
                  <a:pt x="1732014" y="848609"/>
                  <a:pt x="1810523" y="885555"/>
                </a:cubicBezTo>
                <a:cubicBezTo>
                  <a:pt x="1889032" y="922501"/>
                  <a:pt x="1890572" y="879397"/>
                  <a:pt x="1930596" y="876318"/>
                </a:cubicBezTo>
                <a:cubicBezTo>
                  <a:pt x="2001408" y="879397"/>
                  <a:pt x="2072362" y="880119"/>
                  <a:pt x="2143032" y="885555"/>
                </a:cubicBezTo>
                <a:cubicBezTo>
                  <a:pt x="2152739" y="886302"/>
                  <a:pt x="2161878" y="890762"/>
                  <a:pt x="2170741" y="894791"/>
                </a:cubicBezTo>
                <a:cubicBezTo>
                  <a:pt x="2195810" y="906186"/>
                  <a:pt x="2244632" y="931736"/>
                  <a:pt x="2244632" y="931736"/>
                </a:cubicBezTo>
                <a:cubicBezTo>
                  <a:pt x="2265063" y="952168"/>
                  <a:pt x="2274328" y="965057"/>
                  <a:pt x="2300051" y="977918"/>
                </a:cubicBezTo>
                <a:cubicBezTo>
                  <a:pt x="2308759" y="982272"/>
                  <a:pt x="2318524" y="984076"/>
                  <a:pt x="2327760" y="987155"/>
                </a:cubicBezTo>
                <a:cubicBezTo>
                  <a:pt x="2336996" y="996391"/>
                  <a:pt x="2345158" y="1006845"/>
                  <a:pt x="2355469" y="1014864"/>
                </a:cubicBezTo>
                <a:cubicBezTo>
                  <a:pt x="2372994" y="1028494"/>
                  <a:pt x="2392414" y="1039494"/>
                  <a:pt x="2410887" y="1051809"/>
                </a:cubicBezTo>
                <a:cubicBezTo>
                  <a:pt x="2420123" y="1057967"/>
                  <a:pt x="2371639" y="1048742"/>
                  <a:pt x="2438596" y="1070282"/>
                </a:cubicBezTo>
                <a:cubicBezTo>
                  <a:pt x="2505553" y="1091822"/>
                  <a:pt x="2696135" y="1134478"/>
                  <a:pt x="2812629" y="1181048"/>
                </a:cubicBezTo>
                <a:cubicBezTo>
                  <a:pt x="2929123" y="1227618"/>
                  <a:pt x="2913808" y="1262718"/>
                  <a:pt x="3137560" y="1349700"/>
                </a:cubicBezTo>
              </a:path>
            </a:pathLst>
          </a:cu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Forma libre: forma 1">
            <a:extLst>
              <a:ext uri="{FF2B5EF4-FFF2-40B4-BE49-F238E27FC236}">
                <a16:creationId xmlns:a16="http://schemas.microsoft.com/office/drawing/2014/main" id="{C8697D1B-3F83-4EC4-B99C-E1228DDBA78E}"/>
              </a:ext>
            </a:extLst>
          </p:cNvPr>
          <p:cNvSpPr/>
          <p:nvPr/>
        </p:nvSpPr>
        <p:spPr>
          <a:xfrm>
            <a:off x="5008288" y="1047324"/>
            <a:ext cx="2255945" cy="2863998"/>
          </a:xfrm>
          <a:custGeom>
            <a:avLst/>
            <a:gdLst>
              <a:gd name="connsiteX0" fmla="*/ 0 w 1956121"/>
              <a:gd name="connsiteY0" fmla="*/ 0 h 1280065"/>
              <a:gd name="connsiteX1" fmla="*/ 625033 w 1956121"/>
              <a:gd name="connsiteY1" fmla="*/ 1279003 h 1280065"/>
              <a:gd name="connsiteX2" fmla="*/ 1956121 w 1956121"/>
              <a:gd name="connsiteY2" fmla="*/ 173621 h 1280065"/>
              <a:gd name="connsiteX0" fmla="*/ 97935 w 1452172"/>
              <a:gd name="connsiteY0" fmla="*/ 0 h 1997696"/>
              <a:gd name="connsiteX1" fmla="*/ 121084 w 1452172"/>
              <a:gd name="connsiteY1" fmla="*/ 1996634 h 1997696"/>
              <a:gd name="connsiteX2" fmla="*/ 1452172 w 1452172"/>
              <a:gd name="connsiteY2" fmla="*/ 891252 h 1997696"/>
              <a:gd name="connsiteX0" fmla="*/ 80525 w 1434762"/>
              <a:gd name="connsiteY0" fmla="*/ 0 h 1997696"/>
              <a:gd name="connsiteX1" fmla="*/ 86311 w 1434762"/>
              <a:gd name="connsiteY1" fmla="*/ 555586 h 1997696"/>
              <a:gd name="connsiteX2" fmla="*/ 103674 w 1434762"/>
              <a:gd name="connsiteY2" fmla="*/ 1996634 h 1997696"/>
              <a:gd name="connsiteX3" fmla="*/ 1434762 w 1434762"/>
              <a:gd name="connsiteY3" fmla="*/ 891252 h 1997696"/>
              <a:gd name="connsiteX0" fmla="*/ 0 w 1961908"/>
              <a:gd name="connsiteY0" fmla="*/ 88878 h 1583076"/>
              <a:gd name="connsiteX1" fmla="*/ 613457 w 1961908"/>
              <a:gd name="connsiteY1" fmla="*/ 140966 h 1583076"/>
              <a:gd name="connsiteX2" fmla="*/ 630820 w 1961908"/>
              <a:gd name="connsiteY2" fmla="*/ 1582014 h 1583076"/>
              <a:gd name="connsiteX3" fmla="*/ 1961908 w 1961908"/>
              <a:gd name="connsiteY3" fmla="*/ 476632 h 1583076"/>
              <a:gd name="connsiteX0" fmla="*/ 0 w 1961908"/>
              <a:gd name="connsiteY0" fmla="*/ 527173 h 2021371"/>
              <a:gd name="connsiteX1" fmla="*/ 758141 w 1961908"/>
              <a:gd name="connsiteY1" fmla="*/ 75763 h 2021371"/>
              <a:gd name="connsiteX2" fmla="*/ 630820 w 1961908"/>
              <a:gd name="connsiteY2" fmla="*/ 2020309 h 2021371"/>
              <a:gd name="connsiteX3" fmla="*/ 1961908 w 1961908"/>
              <a:gd name="connsiteY3" fmla="*/ 914927 h 2021371"/>
              <a:gd name="connsiteX0" fmla="*/ 0 w 1909822"/>
              <a:gd name="connsiteY0" fmla="*/ 695904 h 2010695"/>
              <a:gd name="connsiteX1" fmla="*/ 706055 w 1909822"/>
              <a:gd name="connsiteY1" fmla="*/ 65087 h 2010695"/>
              <a:gd name="connsiteX2" fmla="*/ 578734 w 1909822"/>
              <a:gd name="connsiteY2" fmla="*/ 2009633 h 2010695"/>
              <a:gd name="connsiteX3" fmla="*/ 1909822 w 1909822"/>
              <a:gd name="connsiteY3" fmla="*/ 904251 h 2010695"/>
              <a:gd name="connsiteX0" fmla="*/ 0 w 1909822"/>
              <a:gd name="connsiteY0" fmla="*/ 695904 h 2022249"/>
              <a:gd name="connsiteX1" fmla="*/ 706055 w 1909822"/>
              <a:gd name="connsiteY1" fmla="*/ 65087 h 2022249"/>
              <a:gd name="connsiteX2" fmla="*/ 914399 w 1909822"/>
              <a:gd name="connsiteY2" fmla="*/ 2021208 h 2022249"/>
              <a:gd name="connsiteX3" fmla="*/ 1909822 w 1909822"/>
              <a:gd name="connsiteY3" fmla="*/ 904251 h 2022249"/>
              <a:gd name="connsiteX0" fmla="*/ 6338 w 1916160"/>
              <a:gd name="connsiteY0" fmla="*/ 644365 h 1970710"/>
              <a:gd name="connsiteX1" fmla="*/ 712393 w 1916160"/>
              <a:gd name="connsiteY1" fmla="*/ 13548 h 1970710"/>
              <a:gd name="connsiteX2" fmla="*/ 920737 w 1916160"/>
              <a:gd name="connsiteY2" fmla="*/ 1969669 h 1970710"/>
              <a:gd name="connsiteX3" fmla="*/ 1916160 w 1916160"/>
              <a:gd name="connsiteY3" fmla="*/ 852712 h 1970710"/>
              <a:gd name="connsiteX0" fmla="*/ 6338 w 1916160"/>
              <a:gd name="connsiteY0" fmla="*/ 644365 h 1970710"/>
              <a:gd name="connsiteX1" fmla="*/ 712393 w 1916160"/>
              <a:gd name="connsiteY1" fmla="*/ 13548 h 1970710"/>
              <a:gd name="connsiteX2" fmla="*/ 920737 w 1916160"/>
              <a:gd name="connsiteY2" fmla="*/ 1969669 h 1970710"/>
              <a:gd name="connsiteX3" fmla="*/ 1916160 w 1916160"/>
              <a:gd name="connsiteY3" fmla="*/ 852712 h 1970710"/>
              <a:gd name="connsiteX0" fmla="*/ 6338 w 1916160"/>
              <a:gd name="connsiteY0" fmla="*/ 644365 h 1953379"/>
              <a:gd name="connsiteX1" fmla="*/ 712393 w 1916160"/>
              <a:gd name="connsiteY1" fmla="*/ 13548 h 1953379"/>
              <a:gd name="connsiteX2" fmla="*/ 1076995 w 1916160"/>
              <a:gd name="connsiteY2" fmla="*/ 1952307 h 1953379"/>
              <a:gd name="connsiteX3" fmla="*/ 1916160 w 1916160"/>
              <a:gd name="connsiteY3" fmla="*/ 852712 h 1953379"/>
              <a:gd name="connsiteX0" fmla="*/ 6338 w 1916160"/>
              <a:gd name="connsiteY0" fmla="*/ 644365 h 1952830"/>
              <a:gd name="connsiteX1" fmla="*/ 712393 w 1916160"/>
              <a:gd name="connsiteY1" fmla="*/ 13548 h 1952830"/>
              <a:gd name="connsiteX2" fmla="*/ 1076995 w 1916160"/>
              <a:gd name="connsiteY2" fmla="*/ 1952307 h 1952830"/>
              <a:gd name="connsiteX3" fmla="*/ 1916160 w 1916160"/>
              <a:gd name="connsiteY3" fmla="*/ 852712 h 1952830"/>
              <a:gd name="connsiteX0" fmla="*/ 4040 w 1913862"/>
              <a:gd name="connsiteY0" fmla="*/ 0 h 1308465"/>
              <a:gd name="connsiteX1" fmla="*/ 729145 w 1913862"/>
              <a:gd name="connsiteY1" fmla="*/ 478846 h 1308465"/>
              <a:gd name="connsiteX2" fmla="*/ 1074697 w 1913862"/>
              <a:gd name="connsiteY2" fmla="*/ 1307942 h 1308465"/>
              <a:gd name="connsiteX3" fmla="*/ 1913862 w 1913862"/>
              <a:gd name="connsiteY3" fmla="*/ 208347 h 1308465"/>
              <a:gd name="connsiteX0" fmla="*/ 11701 w 1869136"/>
              <a:gd name="connsiteY0" fmla="*/ 855366 h 1101793"/>
              <a:gd name="connsiteX1" fmla="*/ 684419 w 1869136"/>
              <a:gd name="connsiteY1" fmla="*/ 272174 h 1101793"/>
              <a:gd name="connsiteX2" fmla="*/ 1029971 w 1869136"/>
              <a:gd name="connsiteY2" fmla="*/ 1101270 h 1101793"/>
              <a:gd name="connsiteX3" fmla="*/ 1869136 w 1869136"/>
              <a:gd name="connsiteY3" fmla="*/ 1675 h 1101793"/>
              <a:gd name="connsiteX0" fmla="*/ 2937 w 1924032"/>
              <a:gd name="connsiteY0" fmla="*/ 819530 h 1101793"/>
              <a:gd name="connsiteX1" fmla="*/ 739315 w 1924032"/>
              <a:gd name="connsiteY1" fmla="*/ 272174 h 1101793"/>
              <a:gd name="connsiteX2" fmla="*/ 1084867 w 1924032"/>
              <a:gd name="connsiteY2" fmla="*/ 1101270 h 1101793"/>
              <a:gd name="connsiteX3" fmla="*/ 1924032 w 1924032"/>
              <a:gd name="connsiteY3" fmla="*/ 1675 h 1101793"/>
              <a:gd name="connsiteX0" fmla="*/ 2937 w 1924032"/>
              <a:gd name="connsiteY0" fmla="*/ 832969 h 1101793"/>
              <a:gd name="connsiteX1" fmla="*/ 739315 w 1924032"/>
              <a:gd name="connsiteY1" fmla="*/ 272174 h 1101793"/>
              <a:gd name="connsiteX2" fmla="*/ 1084867 w 1924032"/>
              <a:gd name="connsiteY2" fmla="*/ 1101270 h 1101793"/>
              <a:gd name="connsiteX3" fmla="*/ 1924032 w 1924032"/>
              <a:gd name="connsiteY3" fmla="*/ 1675 h 1101793"/>
              <a:gd name="connsiteX0" fmla="*/ 128111 w 2049206"/>
              <a:gd name="connsiteY0" fmla="*/ 832969 h 1101793"/>
              <a:gd name="connsiteX1" fmla="*/ 864489 w 2049206"/>
              <a:gd name="connsiteY1" fmla="*/ 272174 h 1101793"/>
              <a:gd name="connsiteX2" fmla="*/ 1210041 w 2049206"/>
              <a:gd name="connsiteY2" fmla="*/ 1101270 h 1101793"/>
              <a:gd name="connsiteX3" fmla="*/ 2049206 w 2049206"/>
              <a:gd name="connsiteY3" fmla="*/ 1675 h 1101793"/>
              <a:gd name="connsiteX0" fmla="*/ 0 w 1921095"/>
              <a:gd name="connsiteY0" fmla="*/ 832969 h 1101793"/>
              <a:gd name="connsiteX1" fmla="*/ 736378 w 1921095"/>
              <a:gd name="connsiteY1" fmla="*/ 272174 h 1101793"/>
              <a:gd name="connsiteX2" fmla="*/ 1081930 w 1921095"/>
              <a:gd name="connsiteY2" fmla="*/ 1101270 h 1101793"/>
              <a:gd name="connsiteX3" fmla="*/ 1921095 w 1921095"/>
              <a:gd name="connsiteY3" fmla="*/ 1675 h 1101793"/>
              <a:gd name="connsiteX0" fmla="*/ 0 w 1921095"/>
              <a:gd name="connsiteY0" fmla="*/ 907296 h 1175597"/>
              <a:gd name="connsiteX1" fmla="*/ 736378 w 1921095"/>
              <a:gd name="connsiteY1" fmla="*/ 346501 h 1175597"/>
              <a:gd name="connsiteX2" fmla="*/ 1081930 w 1921095"/>
              <a:gd name="connsiteY2" fmla="*/ 1175597 h 1175597"/>
              <a:gd name="connsiteX3" fmla="*/ 1804636 w 1921095"/>
              <a:gd name="connsiteY3" fmla="*/ 83049 h 1175597"/>
              <a:gd name="connsiteX4" fmla="*/ 1921095 w 1921095"/>
              <a:gd name="connsiteY4" fmla="*/ 76002 h 1175597"/>
              <a:gd name="connsiteX0" fmla="*/ 0 w 2255945"/>
              <a:gd name="connsiteY0" fmla="*/ 848281 h 1116582"/>
              <a:gd name="connsiteX1" fmla="*/ 736378 w 2255945"/>
              <a:gd name="connsiteY1" fmla="*/ 287486 h 1116582"/>
              <a:gd name="connsiteX2" fmla="*/ 1081930 w 2255945"/>
              <a:gd name="connsiteY2" fmla="*/ 1116582 h 1116582"/>
              <a:gd name="connsiteX3" fmla="*/ 1804636 w 2255945"/>
              <a:gd name="connsiteY3" fmla="*/ 24034 h 1116582"/>
              <a:gd name="connsiteX4" fmla="*/ 2255945 w 2255945"/>
              <a:gd name="connsiteY4" fmla="*/ 764622 h 1116582"/>
              <a:gd name="connsiteX0" fmla="*/ 0 w 2255945"/>
              <a:gd name="connsiteY0" fmla="*/ 850715 h 1119016"/>
              <a:gd name="connsiteX1" fmla="*/ 736378 w 2255945"/>
              <a:gd name="connsiteY1" fmla="*/ 289920 h 1119016"/>
              <a:gd name="connsiteX2" fmla="*/ 1081930 w 2255945"/>
              <a:gd name="connsiteY2" fmla="*/ 1119016 h 1119016"/>
              <a:gd name="connsiteX3" fmla="*/ 1688726 w 2255945"/>
              <a:gd name="connsiteY3" fmla="*/ 23976 h 1119016"/>
              <a:gd name="connsiteX4" fmla="*/ 2255945 w 2255945"/>
              <a:gd name="connsiteY4" fmla="*/ 767056 h 1119016"/>
              <a:gd name="connsiteX0" fmla="*/ 0 w 2255945"/>
              <a:gd name="connsiteY0" fmla="*/ 840091 h 1108392"/>
              <a:gd name="connsiteX1" fmla="*/ 736378 w 2255945"/>
              <a:gd name="connsiteY1" fmla="*/ 279296 h 1108392"/>
              <a:gd name="connsiteX2" fmla="*/ 1081930 w 2255945"/>
              <a:gd name="connsiteY2" fmla="*/ 1108392 h 1108392"/>
              <a:gd name="connsiteX3" fmla="*/ 1688726 w 2255945"/>
              <a:gd name="connsiteY3" fmla="*/ 13352 h 1108392"/>
              <a:gd name="connsiteX4" fmla="*/ 2255945 w 2255945"/>
              <a:gd name="connsiteY4" fmla="*/ 756432 h 1108392"/>
              <a:gd name="connsiteX0" fmla="*/ 0 w 2255945"/>
              <a:gd name="connsiteY0" fmla="*/ 840091 h 1108392"/>
              <a:gd name="connsiteX1" fmla="*/ 736378 w 2255945"/>
              <a:gd name="connsiteY1" fmla="*/ 279296 h 1108392"/>
              <a:gd name="connsiteX2" fmla="*/ 1081930 w 2255945"/>
              <a:gd name="connsiteY2" fmla="*/ 1108392 h 1108392"/>
              <a:gd name="connsiteX3" fmla="*/ 1688726 w 2255945"/>
              <a:gd name="connsiteY3" fmla="*/ 13352 h 1108392"/>
              <a:gd name="connsiteX4" fmla="*/ 2255945 w 2255945"/>
              <a:gd name="connsiteY4" fmla="*/ 756432 h 1108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5945" h="1108392">
                <a:moveTo>
                  <a:pt x="0" y="840091"/>
                </a:moveTo>
                <a:cubicBezTo>
                  <a:pt x="533400" y="751270"/>
                  <a:pt x="-95070" y="149081"/>
                  <a:pt x="736378" y="279296"/>
                </a:cubicBezTo>
                <a:cubicBezTo>
                  <a:pt x="1197436" y="397936"/>
                  <a:pt x="857188" y="1052448"/>
                  <a:pt x="1081930" y="1108392"/>
                </a:cubicBezTo>
                <a:cubicBezTo>
                  <a:pt x="1259973" y="1064483"/>
                  <a:pt x="1323485" y="181665"/>
                  <a:pt x="1688726" y="13352"/>
                </a:cubicBezTo>
                <a:cubicBezTo>
                  <a:pt x="2015330" y="-117580"/>
                  <a:pt x="2236535" y="757606"/>
                  <a:pt x="2255945" y="75643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EBD60708-E137-4728-981A-5C2BC9D5A2C1}"/>
              </a:ext>
            </a:extLst>
          </p:cNvPr>
          <p:cNvCxnSpPr/>
          <p:nvPr/>
        </p:nvCxnSpPr>
        <p:spPr>
          <a:xfrm>
            <a:off x="1794076" y="1913092"/>
            <a:ext cx="84495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26F2606E-E3FD-486F-9105-C77548227E41}"/>
              </a:ext>
            </a:extLst>
          </p:cNvPr>
          <p:cNvSpPr/>
          <p:nvPr/>
        </p:nvSpPr>
        <p:spPr>
          <a:xfrm>
            <a:off x="5006109" y="3213177"/>
            <a:ext cx="45719" cy="557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5E4537A7-8C3B-4287-9F59-1BE29459B243}"/>
              </a:ext>
            </a:extLst>
          </p:cNvPr>
          <p:cNvSpPr/>
          <p:nvPr/>
        </p:nvSpPr>
        <p:spPr>
          <a:xfrm>
            <a:off x="6071746" y="3874040"/>
            <a:ext cx="45719" cy="557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AEE0E941-1CA6-4CF6-9FA7-C94503BFA88F}"/>
              </a:ext>
            </a:extLst>
          </p:cNvPr>
          <p:cNvSpPr/>
          <p:nvPr/>
        </p:nvSpPr>
        <p:spPr>
          <a:xfrm>
            <a:off x="5512678" y="1684890"/>
            <a:ext cx="45719" cy="557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341709B-C31B-4161-908C-817D37C7DAEC}"/>
              </a:ext>
            </a:extLst>
          </p:cNvPr>
          <p:cNvSpPr/>
          <p:nvPr/>
        </p:nvSpPr>
        <p:spPr>
          <a:xfrm>
            <a:off x="6746901" y="1019494"/>
            <a:ext cx="45719" cy="557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75C5B390-31AE-41C2-B7BF-3CB7CA4E6DD3}"/>
              </a:ext>
            </a:extLst>
          </p:cNvPr>
          <p:cNvSpPr/>
          <p:nvPr/>
        </p:nvSpPr>
        <p:spPr>
          <a:xfrm>
            <a:off x="2241455" y="1890949"/>
            <a:ext cx="45719" cy="557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414954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Optimización: </a:t>
            </a:r>
            <a:r>
              <a:rPr lang="es-PE" dirty="0">
                <a:solidFill>
                  <a:srgbClr val="100700"/>
                </a:solidFill>
              </a:rPr>
              <a:t>subiendo la colina (Hill </a:t>
            </a:r>
            <a:r>
              <a:rPr lang="es-PE" dirty="0" err="1">
                <a:solidFill>
                  <a:srgbClr val="100700"/>
                </a:solidFill>
              </a:rPr>
              <a:t>Climbing</a:t>
            </a:r>
            <a:r>
              <a:rPr lang="es-PE" dirty="0">
                <a:solidFill>
                  <a:srgbClr val="100700"/>
                </a:solidFill>
              </a:rPr>
              <a:t>)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Ejemplo:</a:t>
            </a:r>
          </a:p>
          <a:p>
            <a:pPr marL="0" indent="0">
              <a:buNone/>
            </a:pPr>
            <a:endParaRPr lang="es-PE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89" y="1481859"/>
            <a:ext cx="1569893" cy="39556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659" y="1250807"/>
            <a:ext cx="2688923" cy="2111681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2280272" y="3781090"/>
            <a:ext cx="4583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/>
              <a:t>Objetivo: minimizar la transmisión de datos</a:t>
            </a:r>
            <a:endParaRPr lang="es-PE" sz="1800" dirty="0"/>
          </a:p>
        </p:txBody>
      </p:sp>
    </p:spTree>
    <p:extLst>
      <p:ext uri="{BB962C8B-B14F-4D97-AF65-F5344CB8AC3E}">
        <p14:creationId xmlns:p14="http://schemas.microsoft.com/office/powerpoint/2010/main" val="3945594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FE4DFF0-CCC7-4EFB-991C-2C23D320A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Costo de Asignación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Marcador de texto 3">
                <a:extLst>
                  <a:ext uri="{FF2B5EF4-FFF2-40B4-BE49-F238E27FC236}">
                    <a16:creationId xmlns:a16="http://schemas.microsoft.com/office/drawing/2014/main" id="{5B234BA7-EFE3-42F0-B5B3-E7EC7A1D5A0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789650"/>
                <a:ext cx="8520600" cy="4195721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s-PE" b="1" dirty="0"/>
                  <a:t>Alternativas de asignación</a:t>
                </a:r>
              </a:p>
              <a:p>
                <a:pPr lvl="1"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s-PE" sz="1800" dirty="0">
                    <a:solidFill>
                      <a:srgbClr val="100700"/>
                    </a:solidFill>
                  </a:rPr>
                  <a:t>No replicado</a:t>
                </a:r>
              </a:p>
              <a:p>
                <a:pPr lvl="2"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s-PE" sz="1800" dirty="0">
                    <a:solidFill>
                      <a:srgbClr val="100700"/>
                    </a:solidFill>
                  </a:rPr>
                  <a:t>Cada fragmento reside en un solo sitio</a:t>
                </a:r>
              </a:p>
              <a:p>
                <a:pPr lvl="1"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s-PE" sz="1800" dirty="0">
                    <a:solidFill>
                      <a:srgbClr val="100700"/>
                    </a:solidFill>
                  </a:rPr>
                  <a:t>Replicado</a:t>
                </a:r>
              </a:p>
              <a:p>
                <a:pPr lvl="2"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s-PE" sz="1800" dirty="0">
                    <a:solidFill>
                      <a:srgbClr val="100700"/>
                    </a:solidFill>
                  </a:rPr>
                  <a:t>Completa: cada fragmento en cada sitio</a:t>
                </a:r>
              </a:p>
              <a:p>
                <a:pPr lvl="2"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s-PE" sz="1800" dirty="0">
                    <a:solidFill>
                      <a:srgbClr val="100700"/>
                    </a:solidFill>
                  </a:rPr>
                  <a:t>Parcial: cada fragmento en algunos sitios</a:t>
                </a:r>
              </a:p>
              <a:p>
                <a:pPr lvl="1"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s-PE" sz="1800" dirty="0">
                    <a:solidFill>
                      <a:srgbClr val="100700"/>
                    </a:solidFill>
                  </a:rPr>
                  <a:t>Regla de oro</a:t>
                </a:r>
              </a:p>
              <a:p>
                <a:pPr lvl="2"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s-PE" sz="1800" dirty="0">
                    <a:solidFill>
                      <a:srgbClr val="100700"/>
                    </a:solidFill>
                  </a:rPr>
                  <a:t>Si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E" sz="1800" i="1" smtClean="0">
                            <a:solidFill>
                              <a:srgbClr val="1007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E" sz="1800" b="0" i="1" smtClean="0">
                            <a:solidFill>
                              <a:srgbClr val="100700"/>
                            </a:solidFill>
                            <a:latin typeface="Cambria Math" panose="02040503050406030204" pitchFamily="18" charset="0"/>
                          </a:rPr>
                          <m:t>𝑙𝑒𝑐𝑡𝑢𝑟𝑎𝑠</m:t>
                        </m:r>
                      </m:num>
                      <m:den>
                        <m:r>
                          <a:rPr lang="es-PE" sz="1800" b="0" i="1" smtClean="0">
                            <a:solidFill>
                              <a:srgbClr val="100700"/>
                            </a:solidFill>
                            <a:latin typeface="Cambria Math" panose="02040503050406030204" pitchFamily="18" charset="0"/>
                          </a:rPr>
                          <m:t>𝑒𝑠𝑐𝑟𝑖𝑡𝑢𝑟𝑎𝑠</m:t>
                        </m:r>
                      </m:den>
                    </m:f>
                    <m:r>
                      <a:rPr lang="es-PE" sz="1800" b="0" i="1" smtClean="0">
                        <a:solidFill>
                          <a:srgbClr val="1007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PE" sz="1800" b="0" i="1" smtClean="0">
                        <a:solidFill>
                          <a:srgbClr val="1007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  <m:r>
                      <a:rPr lang="es-PE" sz="1800" b="0" i="0" smtClean="0">
                        <a:solidFill>
                          <a:srgbClr val="1007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s-PE" sz="1800" dirty="0">
                    <a:solidFill>
                      <a:srgbClr val="100700"/>
                    </a:solidFill>
                  </a:rPr>
                  <a:t> la replicación es ventajosa</a:t>
                </a:r>
              </a:p>
              <a:p>
                <a:pPr lvl="2"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s-PE" sz="1800" dirty="0">
                    <a:solidFill>
                      <a:srgbClr val="100700"/>
                    </a:solidFill>
                  </a:rPr>
                  <a:t>Caso contrario la replicación podría causar problemas. </a:t>
                </a:r>
              </a:p>
            </p:txBody>
          </p:sp>
        </mc:Choice>
        <mc:Fallback xmlns="">
          <p:sp>
            <p:nvSpPr>
              <p:cNvPr id="4" name="Marcador de texto 3">
                <a:extLst>
                  <a:ext uri="{FF2B5EF4-FFF2-40B4-BE49-F238E27FC236}">
                    <a16:creationId xmlns:a16="http://schemas.microsoft.com/office/drawing/2014/main" id="{5B234BA7-EFE3-42F0-B5B3-E7EC7A1D5A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789650"/>
                <a:ext cx="8520600" cy="4195721"/>
              </a:xfrm>
              <a:blipFill>
                <a:blip r:embed="rId2"/>
                <a:stretch>
                  <a:fillRect l="-429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8163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Optimización: </a:t>
            </a:r>
            <a:r>
              <a:rPr lang="es-PE" dirty="0">
                <a:solidFill>
                  <a:srgbClr val="100700"/>
                </a:solidFill>
              </a:rPr>
              <a:t>subiendo la colina (Hill </a:t>
            </a:r>
            <a:r>
              <a:rPr lang="es-PE" dirty="0" err="1">
                <a:solidFill>
                  <a:srgbClr val="100700"/>
                </a:solidFill>
              </a:rPr>
              <a:t>Climbing</a:t>
            </a:r>
            <a:r>
              <a:rPr lang="es-PE" dirty="0">
                <a:solidFill>
                  <a:srgbClr val="100700"/>
                </a:solidFill>
              </a:rPr>
              <a:t>)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Plan inicial:</a:t>
            </a:r>
          </a:p>
          <a:p>
            <a:pPr lvl="1"/>
            <a:r>
              <a:rPr lang="es-ES" sz="1800" dirty="0">
                <a:solidFill>
                  <a:srgbClr val="100700"/>
                </a:solidFill>
              </a:rPr>
              <a:t>Enviar las relaciones a un sitio</a:t>
            </a:r>
          </a:p>
          <a:p>
            <a:pPr lvl="2"/>
            <a:r>
              <a:rPr lang="es-ES" sz="1800" dirty="0">
                <a:solidFill>
                  <a:srgbClr val="100700"/>
                </a:solidFill>
              </a:rPr>
              <a:t>¿A qué sitio conviene enviar todas las relaciones?</a:t>
            </a:r>
          </a:p>
          <a:p>
            <a:pPr lvl="3"/>
            <a:r>
              <a:rPr lang="es-ES" sz="1800" dirty="0">
                <a:solidFill>
                  <a:srgbClr val="100700"/>
                </a:solidFill>
              </a:rPr>
              <a:t>Al sitio 1:</a:t>
            </a:r>
          </a:p>
          <a:p>
            <a:pPr lvl="3"/>
            <a:r>
              <a:rPr lang="es-ES" sz="1800" dirty="0">
                <a:solidFill>
                  <a:srgbClr val="100700"/>
                </a:solidFill>
              </a:rPr>
              <a:t>Al sitio 2:</a:t>
            </a:r>
          </a:p>
          <a:p>
            <a:pPr lvl="3"/>
            <a:r>
              <a:rPr lang="es-ES" sz="1800" dirty="0">
                <a:solidFill>
                  <a:srgbClr val="100700"/>
                </a:solidFill>
              </a:rPr>
              <a:t>Al sitio 3:</a:t>
            </a:r>
          </a:p>
          <a:p>
            <a:pPr lvl="3"/>
            <a:r>
              <a:rPr lang="es-ES" sz="1800" dirty="0">
                <a:solidFill>
                  <a:srgbClr val="100700"/>
                </a:solidFill>
              </a:rPr>
              <a:t>Al sitio 4:</a:t>
            </a:r>
          </a:p>
          <a:p>
            <a:pPr marL="1054100" lvl="2" indent="0">
              <a:buNone/>
            </a:pPr>
            <a:endParaRPr lang="es-ES" sz="1800" dirty="0">
              <a:solidFill>
                <a:srgbClr val="100700"/>
              </a:solidFill>
            </a:endParaRPr>
          </a:p>
          <a:p>
            <a:pPr marL="0" indent="0">
              <a:buNone/>
            </a:pPr>
            <a:endParaRPr lang="es-PE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922" y="2550167"/>
            <a:ext cx="3504233" cy="183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039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Optimización: </a:t>
            </a:r>
            <a:r>
              <a:rPr lang="es-PE" dirty="0">
                <a:solidFill>
                  <a:srgbClr val="100700"/>
                </a:solidFill>
              </a:rPr>
              <a:t>subiendo la colina (Hill </a:t>
            </a:r>
            <a:r>
              <a:rPr lang="es-PE" dirty="0" err="1">
                <a:solidFill>
                  <a:srgbClr val="100700"/>
                </a:solidFill>
              </a:rPr>
              <a:t>Climbing</a:t>
            </a:r>
            <a:r>
              <a:rPr lang="es-PE" dirty="0">
                <a:solidFill>
                  <a:srgbClr val="100700"/>
                </a:solidFill>
              </a:rPr>
              <a:t>)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>
          <a:xfrm>
            <a:off x="311700" y="850007"/>
            <a:ext cx="5334166" cy="2620850"/>
          </a:xfrm>
        </p:spPr>
        <p:txBody>
          <a:bodyPr/>
          <a:lstStyle/>
          <a:p>
            <a:r>
              <a:rPr lang="es-ES" b="1" dirty="0"/>
              <a:t>Plan inicial:</a:t>
            </a:r>
          </a:p>
          <a:p>
            <a:pPr lvl="1"/>
            <a:r>
              <a:rPr lang="es-ES" sz="1800" dirty="0">
                <a:solidFill>
                  <a:srgbClr val="100700"/>
                </a:solidFill>
              </a:rPr>
              <a:t>P0: 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pt-BR" sz="1800" dirty="0">
                <a:solidFill>
                  <a:srgbClr val="100700"/>
                </a:solidFill>
              </a:rPr>
              <a:t>R (1 ⇾ 4)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pt-BR" sz="1800" dirty="0">
                <a:solidFill>
                  <a:srgbClr val="100700"/>
                </a:solidFill>
              </a:rPr>
              <a:t>S (2 ⇾4)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pt-BR" sz="1800" dirty="0">
                <a:solidFill>
                  <a:srgbClr val="100700"/>
                </a:solidFill>
              </a:rPr>
              <a:t>T (3 ⇾4)</a:t>
            </a:r>
            <a:endParaRPr lang="es-ES" sz="1800" dirty="0">
              <a:solidFill>
                <a:srgbClr val="100700"/>
              </a:solidFill>
            </a:endParaRPr>
          </a:p>
          <a:p>
            <a:pPr lvl="2"/>
            <a:r>
              <a:rPr lang="es-ES" sz="1800" dirty="0">
                <a:solidFill>
                  <a:srgbClr val="100700"/>
                </a:solidFill>
              </a:rPr>
              <a:t>Calcular  R ⋈ S ⋈ T ⋈ V  en el sitio 4. </a:t>
            </a:r>
          </a:p>
          <a:p>
            <a:pPr lvl="1"/>
            <a:endParaRPr lang="es-ES" sz="1800" dirty="0">
              <a:solidFill>
                <a:srgbClr val="100700"/>
              </a:solidFill>
            </a:endParaRPr>
          </a:p>
          <a:p>
            <a:pPr lvl="1"/>
            <a:endParaRPr lang="es-ES" sz="1800" dirty="0">
              <a:solidFill>
                <a:srgbClr val="100700"/>
              </a:solidFill>
            </a:endParaRPr>
          </a:p>
          <a:p>
            <a:pPr marL="1054100" lvl="2" indent="0">
              <a:buNone/>
            </a:pPr>
            <a:endParaRPr lang="es-ES" sz="1800" dirty="0">
              <a:solidFill>
                <a:srgbClr val="100700"/>
              </a:solidFill>
            </a:endParaRPr>
          </a:p>
          <a:p>
            <a:pPr marL="0" indent="0">
              <a:buNone/>
            </a:pPr>
            <a:endParaRPr lang="es-PE" dirty="0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57DDD2F8-7905-4E71-8751-17458C54FB67}"/>
              </a:ext>
            </a:extLst>
          </p:cNvPr>
          <p:cNvSpPr/>
          <p:nvPr/>
        </p:nvSpPr>
        <p:spPr>
          <a:xfrm>
            <a:off x="3380705" y="4436772"/>
            <a:ext cx="508716" cy="3928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1</a:t>
            </a:r>
            <a:endParaRPr lang="es-PE" dirty="0">
              <a:solidFill>
                <a:schemeClr val="tx1"/>
              </a:solidFill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0EF7A245-63D8-404E-828F-8C83F3EC5CF3}"/>
              </a:ext>
            </a:extLst>
          </p:cNvPr>
          <p:cNvSpPr/>
          <p:nvPr/>
        </p:nvSpPr>
        <p:spPr>
          <a:xfrm>
            <a:off x="3964547" y="3584620"/>
            <a:ext cx="508716" cy="3928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4</a:t>
            </a:r>
            <a:endParaRPr lang="es-PE" dirty="0">
              <a:solidFill>
                <a:schemeClr val="tx1"/>
              </a:solidFill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9CDCA2DE-AC3B-4A74-A459-246144DA5842}"/>
              </a:ext>
            </a:extLst>
          </p:cNvPr>
          <p:cNvSpPr/>
          <p:nvPr/>
        </p:nvSpPr>
        <p:spPr>
          <a:xfrm>
            <a:off x="4071871" y="4436772"/>
            <a:ext cx="508716" cy="3928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2</a:t>
            </a:r>
            <a:endParaRPr lang="es-PE" dirty="0">
              <a:solidFill>
                <a:schemeClr val="tx1"/>
              </a:solidFill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2D0063F2-E4F3-448B-B9DF-039649B5080B}"/>
              </a:ext>
            </a:extLst>
          </p:cNvPr>
          <p:cNvSpPr/>
          <p:nvPr/>
        </p:nvSpPr>
        <p:spPr>
          <a:xfrm>
            <a:off x="4823139" y="4448846"/>
            <a:ext cx="508716" cy="3928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3</a:t>
            </a:r>
            <a:endParaRPr lang="es-PE" dirty="0">
              <a:solidFill>
                <a:schemeClr val="tx1"/>
              </a:solidFill>
            </a:endParaRP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88A0A27A-066D-41D3-BEF7-59EADD8147F2}"/>
              </a:ext>
            </a:extLst>
          </p:cNvPr>
          <p:cNvCxnSpPr>
            <a:stCxn id="2" idx="0"/>
            <a:endCxn id="5" idx="3"/>
          </p:cNvCxnSpPr>
          <p:nvPr/>
        </p:nvCxnSpPr>
        <p:spPr>
          <a:xfrm flipV="1">
            <a:off x="3635063" y="3919901"/>
            <a:ext cx="403984" cy="516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BC593825-6CD7-420E-A881-E80C566C14FB}"/>
              </a:ext>
            </a:extLst>
          </p:cNvPr>
          <p:cNvCxnSpPr>
            <a:stCxn id="6" idx="0"/>
            <a:endCxn id="5" idx="4"/>
          </p:cNvCxnSpPr>
          <p:nvPr/>
        </p:nvCxnSpPr>
        <p:spPr>
          <a:xfrm flipH="1" flipV="1">
            <a:off x="4218905" y="3977426"/>
            <a:ext cx="107324" cy="459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94AC48A2-C010-4EF1-A5DC-27A09FE3F08E}"/>
              </a:ext>
            </a:extLst>
          </p:cNvPr>
          <p:cNvCxnSpPr>
            <a:stCxn id="7" idx="0"/>
            <a:endCxn id="5" idx="5"/>
          </p:cNvCxnSpPr>
          <p:nvPr/>
        </p:nvCxnSpPr>
        <p:spPr>
          <a:xfrm flipH="1" flipV="1">
            <a:off x="4398763" y="3919901"/>
            <a:ext cx="678734" cy="528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A71CA19-EFCE-4825-B77C-EFC490A02ECD}"/>
              </a:ext>
            </a:extLst>
          </p:cNvPr>
          <p:cNvSpPr txBox="1"/>
          <p:nvPr/>
        </p:nvSpPr>
        <p:spPr>
          <a:xfrm>
            <a:off x="3490087" y="3993670"/>
            <a:ext cx="309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rgbClr val="100700"/>
                </a:solidFill>
              </a:rPr>
              <a:t>R</a:t>
            </a:r>
            <a:endParaRPr lang="es-PE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EA2E03C-C4CE-442C-BA45-0FBFE898E8C8}"/>
              </a:ext>
            </a:extLst>
          </p:cNvPr>
          <p:cNvSpPr txBox="1"/>
          <p:nvPr/>
        </p:nvSpPr>
        <p:spPr>
          <a:xfrm>
            <a:off x="3969915" y="4086583"/>
            <a:ext cx="309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100700"/>
                </a:solidFill>
              </a:rPr>
              <a:t>S</a:t>
            </a:r>
            <a:endParaRPr lang="es-PE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14261A5-8F26-4E1D-A7FB-D349DFB6CE92}"/>
              </a:ext>
            </a:extLst>
          </p:cNvPr>
          <p:cNvSpPr txBox="1"/>
          <p:nvPr/>
        </p:nvSpPr>
        <p:spPr>
          <a:xfrm>
            <a:off x="4741037" y="3928203"/>
            <a:ext cx="309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100700"/>
                </a:solidFill>
              </a:rPr>
              <a:t>T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4540566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Optimización: </a:t>
            </a:r>
            <a:r>
              <a:rPr lang="es-PE" dirty="0">
                <a:solidFill>
                  <a:srgbClr val="100700"/>
                </a:solidFill>
              </a:rPr>
              <a:t>subiendo la colina (Hill </a:t>
            </a:r>
            <a:r>
              <a:rPr lang="es-PE" dirty="0" err="1">
                <a:solidFill>
                  <a:srgbClr val="100700"/>
                </a:solidFill>
              </a:rPr>
              <a:t>Climbing</a:t>
            </a:r>
            <a:r>
              <a:rPr lang="es-PE" dirty="0">
                <a:solidFill>
                  <a:srgbClr val="100700"/>
                </a:solidFill>
              </a:rPr>
              <a:t>)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>
          <a:xfrm>
            <a:off x="348782" y="688178"/>
            <a:ext cx="8520600" cy="1146489"/>
          </a:xfrm>
        </p:spPr>
        <p:txBody>
          <a:bodyPr>
            <a:normAutofit fontScale="70000" lnSpcReduction="20000"/>
          </a:bodyPr>
          <a:lstStyle/>
          <a:p>
            <a:r>
              <a:rPr lang="es-ES" b="1" dirty="0"/>
              <a:t>Búsqueda local:</a:t>
            </a:r>
          </a:p>
          <a:p>
            <a:pPr lvl="1"/>
            <a:r>
              <a:rPr lang="es-ES" sz="1800" dirty="0">
                <a:solidFill>
                  <a:srgbClr val="100700"/>
                </a:solidFill>
              </a:rPr>
              <a:t>Considerar enviar cada relación a su vecino</a:t>
            </a:r>
          </a:p>
          <a:p>
            <a:pPr lvl="1"/>
            <a:r>
              <a:rPr lang="es-ES" sz="2000" dirty="0">
                <a:solidFill>
                  <a:srgbClr val="100700"/>
                </a:solidFill>
              </a:rPr>
              <a:t>Estimaciones:     </a:t>
            </a:r>
            <a:r>
              <a:rPr lang="es-ES" sz="1800" dirty="0">
                <a:solidFill>
                  <a:srgbClr val="100700"/>
                </a:solidFill>
              </a:rPr>
              <a:t>|</a:t>
            </a:r>
            <a:r>
              <a:rPr lang="es-PE" sz="1800" dirty="0">
                <a:solidFill>
                  <a:srgbClr val="100700"/>
                </a:solidFill>
              </a:rPr>
              <a:t>R ⋈ S| = 20        |S ⋈ T| = 5         |T ⋈ V| = 1</a:t>
            </a:r>
            <a:endParaRPr lang="es-ES" sz="1800" dirty="0">
              <a:solidFill>
                <a:srgbClr val="100700"/>
              </a:solidFill>
            </a:endParaRPr>
          </a:p>
          <a:p>
            <a:pPr lvl="1"/>
            <a:endParaRPr lang="es-ES" sz="1800" dirty="0">
              <a:solidFill>
                <a:srgbClr val="100700"/>
              </a:solidFill>
            </a:endParaRPr>
          </a:p>
          <a:p>
            <a:pPr marL="1054100" lvl="2" indent="0">
              <a:buNone/>
            </a:pPr>
            <a:endParaRPr lang="es-ES" sz="1800" dirty="0">
              <a:solidFill>
                <a:srgbClr val="100700"/>
              </a:solidFill>
            </a:endParaRPr>
          </a:p>
          <a:p>
            <a:pPr marL="0" indent="0">
              <a:buNone/>
            </a:pPr>
            <a:endParaRPr lang="es-PE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E275EA4A-0EE2-4723-87DB-29323BB20444}"/>
              </a:ext>
            </a:extLst>
          </p:cNvPr>
          <p:cNvSpPr/>
          <p:nvPr/>
        </p:nvSpPr>
        <p:spPr>
          <a:xfrm>
            <a:off x="831274" y="2806349"/>
            <a:ext cx="508716" cy="3928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1</a:t>
            </a:r>
            <a:endParaRPr lang="es-PE" dirty="0">
              <a:solidFill>
                <a:schemeClr val="tx1"/>
              </a:solidFill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7D6C0CF3-80DE-4EEB-8E09-71182F405E69}"/>
              </a:ext>
            </a:extLst>
          </p:cNvPr>
          <p:cNvSpPr/>
          <p:nvPr/>
        </p:nvSpPr>
        <p:spPr>
          <a:xfrm>
            <a:off x="1662497" y="1956515"/>
            <a:ext cx="508716" cy="3928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4</a:t>
            </a:r>
            <a:endParaRPr lang="es-PE" dirty="0">
              <a:solidFill>
                <a:schemeClr val="tx1"/>
              </a:solidFill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2417E5F0-7CBF-42D4-8F2F-18E060099911}"/>
              </a:ext>
            </a:extLst>
          </p:cNvPr>
          <p:cNvSpPr/>
          <p:nvPr/>
        </p:nvSpPr>
        <p:spPr>
          <a:xfrm>
            <a:off x="1769821" y="2808667"/>
            <a:ext cx="508716" cy="3928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2</a:t>
            </a:r>
            <a:endParaRPr lang="es-PE" dirty="0">
              <a:solidFill>
                <a:schemeClr val="tx1"/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E2816038-FD91-4046-9245-F1627DDB69BF}"/>
              </a:ext>
            </a:extLst>
          </p:cNvPr>
          <p:cNvSpPr/>
          <p:nvPr/>
        </p:nvSpPr>
        <p:spPr>
          <a:xfrm>
            <a:off x="2521089" y="2820741"/>
            <a:ext cx="508716" cy="3928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3</a:t>
            </a:r>
            <a:endParaRPr lang="es-PE" dirty="0">
              <a:solidFill>
                <a:schemeClr val="tx1"/>
              </a:solidFill>
            </a:endParaRP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81F53EA3-9527-4A4C-ADCA-F2EDCDAEE4F6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1339990" y="3002752"/>
            <a:ext cx="429831" cy="2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CCAE8C29-A5AE-4F2C-9A19-7AF26DBF0C70}"/>
              </a:ext>
            </a:extLst>
          </p:cNvPr>
          <p:cNvCxnSpPr>
            <a:stCxn id="8" idx="0"/>
            <a:endCxn id="7" idx="4"/>
          </p:cNvCxnSpPr>
          <p:nvPr/>
        </p:nvCxnSpPr>
        <p:spPr>
          <a:xfrm flipH="1" flipV="1">
            <a:off x="1916855" y="2349321"/>
            <a:ext cx="107324" cy="459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F1A39BD7-4062-4B34-B18A-ADFC3CB24A1A}"/>
              </a:ext>
            </a:extLst>
          </p:cNvPr>
          <p:cNvCxnSpPr>
            <a:stCxn id="9" idx="0"/>
            <a:endCxn id="7" idx="5"/>
          </p:cNvCxnSpPr>
          <p:nvPr/>
        </p:nvCxnSpPr>
        <p:spPr>
          <a:xfrm flipH="1" flipV="1">
            <a:off x="2096713" y="2291796"/>
            <a:ext cx="678734" cy="528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4DB6BED-1261-428D-AC1D-48C748792EB4}"/>
              </a:ext>
            </a:extLst>
          </p:cNvPr>
          <p:cNvSpPr txBox="1"/>
          <p:nvPr/>
        </p:nvSpPr>
        <p:spPr>
          <a:xfrm>
            <a:off x="1416175" y="2675335"/>
            <a:ext cx="309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R</a:t>
            </a:r>
            <a:endParaRPr lang="es-PE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5E48ADA-D472-42D4-9FBA-4B78AB7EFADF}"/>
              </a:ext>
            </a:extLst>
          </p:cNvPr>
          <p:cNvSpPr txBox="1"/>
          <p:nvPr/>
        </p:nvSpPr>
        <p:spPr>
          <a:xfrm>
            <a:off x="2438987" y="2300098"/>
            <a:ext cx="309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100700"/>
                </a:solidFill>
              </a:rPr>
              <a:t>T</a:t>
            </a:r>
            <a:endParaRPr lang="es-P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7EE2C422-84A2-406B-91BA-5FD7AC6A2BEB}"/>
                  </a:ext>
                </a:extLst>
              </p:cNvPr>
              <p:cNvSpPr txBox="1"/>
              <p:nvPr/>
            </p:nvSpPr>
            <p:spPr>
              <a:xfrm>
                <a:off x="1566038" y="2462365"/>
                <a:ext cx="96099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0" i="1" dirty="0" smtClean="0">
                          <a:solidFill>
                            <a:srgbClr val="1007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pt-BR" sz="1400" i="1" dirty="0" smtClean="0">
                          <a:solidFill>
                            <a:srgbClr val="1007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⋈</m:t>
                      </m:r>
                      <m:r>
                        <a:rPr lang="es-ES" sz="1400" b="0" i="1" dirty="0" smtClean="0">
                          <a:solidFill>
                            <a:srgbClr val="1007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s-PE" sz="1400" dirty="0"/>
              </a:p>
            </p:txBody>
          </p:sp>
        </mc:Choice>
        <mc:Fallback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7EE2C422-84A2-406B-91BA-5FD7AC6A2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038" y="2462365"/>
                <a:ext cx="960990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Elipse 17">
            <a:extLst>
              <a:ext uri="{FF2B5EF4-FFF2-40B4-BE49-F238E27FC236}">
                <a16:creationId xmlns:a16="http://schemas.microsoft.com/office/drawing/2014/main" id="{2961A43E-D736-4568-9842-4602D3C1D357}"/>
              </a:ext>
            </a:extLst>
          </p:cNvPr>
          <p:cNvSpPr/>
          <p:nvPr/>
        </p:nvSpPr>
        <p:spPr>
          <a:xfrm>
            <a:off x="3830439" y="2846329"/>
            <a:ext cx="508716" cy="3928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1</a:t>
            </a:r>
            <a:endParaRPr lang="es-PE" dirty="0">
              <a:solidFill>
                <a:schemeClr val="tx1"/>
              </a:solidFill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86051C18-0027-4701-A261-FF8E7C82ABDD}"/>
              </a:ext>
            </a:extLst>
          </p:cNvPr>
          <p:cNvSpPr/>
          <p:nvPr/>
        </p:nvSpPr>
        <p:spPr>
          <a:xfrm>
            <a:off x="4661662" y="1996495"/>
            <a:ext cx="508716" cy="3928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4</a:t>
            </a:r>
            <a:endParaRPr lang="es-PE" dirty="0">
              <a:solidFill>
                <a:schemeClr val="tx1"/>
              </a:solidFill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6FFBEBF-CFDA-4ED6-8B11-E35E83086AC7}"/>
              </a:ext>
            </a:extLst>
          </p:cNvPr>
          <p:cNvSpPr/>
          <p:nvPr/>
        </p:nvSpPr>
        <p:spPr>
          <a:xfrm>
            <a:off x="4799942" y="2855493"/>
            <a:ext cx="508716" cy="3928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2</a:t>
            </a:r>
            <a:endParaRPr lang="es-PE" dirty="0">
              <a:solidFill>
                <a:schemeClr val="tx1"/>
              </a:solidFill>
            </a:endParaRP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042F0E1A-37FA-497F-B65E-155FEB480D5F}"/>
              </a:ext>
            </a:extLst>
          </p:cNvPr>
          <p:cNvSpPr/>
          <p:nvPr/>
        </p:nvSpPr>
        <p:spPr>
          <a:xfrm>
            <a:off x="5520254" y="2860721"/>
            <a:ext cx="508716" cy="3928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3</a:t>
            </a:r>
            <a:endParaRPr lang="es-PE" dirty="0">
              <a:solidFill>
                <a:schemeClr val="tx1"/>
              </a:solidFill>
            </a:endParaRPr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8EF8346F-C002-46CC-964E-7BBC3461C825}"/>
              </a:ext>
            </a:extLst>
          </p:cNvPr>
          <p:cNvCxnSpPr>
            <a:cxnSpLocks/>
            <a:stCxn id="18" idx="7"/>
            <a:endCxn id="19" idx="3"/>
          </p:cNvCxnSpPr>
          <p:nvPr/>
        </p:nvCxnSpPr>
        <p:spPr>
          <a:xfrm flipV="1">
            <a:off x="4264655" y="2331776"/>
            <a:ext cx="471507" cy="572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EEBF9CC2-F3E4-4688-9C9F-58825F341E87}"/>
              </a:ext>
            </a:extLst>
          </p:cNvPr>
          <p:cNvCxnSpPr>
            <a:cxnSpLocks/>
            <a:stCxn id="20" idx="2"/>
            <a:endCxn id="18" idx="6"/>
          </p:cNvCxnSpPr>
          <p:nvPr/>
        </p:nvCxnSpPr>
        <p:spPr>
          <a:xfrm flipH="1" flipV="1">
            <a:off x="4339155" y="3042732"/>
            <a:ext cx="460787" cy="9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5C5EEDC2-E979-4FC5-B2E0-28A39C3A3A0F}"/>
              </a:ext>
            </a:extLst>
          </p:cNvPr>
          <p:cNvCxnSpPr>
            <a:stCxn id="21" idx="0"/>
            <a:endCxn id="19" idx="5"/>
          </p:cNvCxnSpPr>
          <p:nvPr/>
        </p:nvCxnSpPr>
        <p:spPr>
          <a:xfrm flipH="1" flipV="1">
            <a:off x="5095878" y="2331776"/>
            <a:ext cx="678734" cy="528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D755944-DBF1-4CE5-B540-FAF34A20797A}"/>
              </a:ext>
            </a:extLst>
          </p:cNvPr>
          <p:cNvSpPr txBox="1"/>
          <p:nvPr/>
        </p:nvSpPr>
        <p:spPr>
          <a:xfrm>
            <a:off x="5438152" y="2340078"/>
            <a:ext cx="309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100700"/>
                </a:solidFill>
              </a:rPr>
              <a:t>T</a:t>
            </a:r>
            <a:endParaRPr lang="es-PE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9FF2CB8E-8244-4A03-A041-74051BD606E0}"/>
              </a:ext>
            </a:extLst>
          </p:cNvPr>
          <p:cNvSpPr txBox="1"/>
          <p:nvPr/>
        </p:nvSpPr>
        <p:spPr>
          <a:xfrm>
            <a:off x="4454536" y="2744205"/>
            <a:ext cx="309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100700"/>
                </a:solidFill>
              </a:rPr>
              <a:t>S</a:t>
            </a:r>
            <a:endParaRPr lang="es-PE" dirty="0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0175DDA8-AFD4-46ED-9D6A-1A506484BB2A}"/>
              </a:ext>
            </a:extLst>
          </p:cNvPr>
          <p:cNvSpPr/>
          <p:nvPr/>
        </p:nvSpPr>
        <p:spPr>
          <a:xfrm>
            <a:off x="3830439" y="4487088"/>
            <a:ext cx="508716" cy="3928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1</a:t>
            </a:r>
            <a:endParaRPr lang="es-PE" dirty="0">
              <a:solidFill>
                <a:schemeClr val="tx1"/>
              </a:solidFill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3EE3082A-C74E-43D1-BBCF-89D8161A8110}"/>
              </a:ext>
            </a:extLst>
          </p:cNvPr>
          <p:cNvSpPr/>
          <p:nvPr/>
        </p:nvSpPr>
        <p:spPr>
          <a:xfrm>
            <a:off x="4661662" y="3637254"/>
            <a:ext cx="508716" cy="3928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4</a:t>
            </a:r>
            <a:endParaRPr lang="es-PE" dirty="0">
              <a:solidFill>
                <a:schemeClr val="tx1"/>
              </a:solidFill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4CC8F1A9-06DE-4E65-941E-781D46B2DB1A}"/>
              </a:ext>
            </a:extLst>
          </p:cNvPr>
          <p:cNvSpPr/>
          <p:nvPr/>
        </p:nvSpPr>
        <p:spPr>
          <a:xfrm>
            <a:off x="4603744" y="4481560"/>
            <a:ext cx="508716" cy="3928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2</a:t>
            </a:r>
            <a:endParaRPr lang="es-PE" dirty="0">
              <a:solidFill>
                <a:schemeClr val="tx1"/>
              </a:solidFill>
            </a:endParaRP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0A0633F9-C497-429F-B68C-D0390D98FC3F}"/>
              </a:ext>
            </a:extLst>
          </p:cNvPr>
          <p:cNvSpPr/>
          <p:nvPr/>
        </p:nvSpPr>
        <p:spPr>
          <a:xfrm>
            <a:off x="5613474" y="4481560"/>
            <a:ext cx="508716" cy="3928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3</a:t>
            </a:r>
            <a:endParaRPr lang="es-PE" dirty="0">
              <a:solidFill>
                <a:schemeClr val="tx1"/>
              </a:solidFill>
            </a:endParaRPr>
          </a:p>
        </p:txBody>
      </p: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F7D5AAD2-1F1F-4872-B2D6-94BC670A4EA2}"/>
              </a:ext>
            </a:extLst>
          </p:cNvPr>
          <p:cNvCxnSpPr>
            <a:cxnSpLocks/>
            <a:stCxn id="32" idx="7"/>
            <a:endCxn id="33" idx="3"/>
          </p:cNvCxnSpPr>
          <p:nvPr/>
        </p:nvCxnSpPr>
        <p:spPr>
          <a:xfrm flipV="1">
            <a:off x="4264655" y="3972535"/>
            <a:ext cx="471507" cy="572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F1770990-EAFF-479E-B373-7562D108B46D}"/>
              </a:ext>
            </a:extLst>
          </p:cNvPr>
          <p:cNvCxnSpPr>
            <a:cxnSpLocks/>
            <a:stCxn id="34" idx="6"/>
            <a:endCxn id="35" idx="2"/>
          </p:cNvCxnSpPr>
          <p:nvPr/>
        </p:nvCxnSpPr>
        <p:spPr>
          <a:xfrm>
            <a:off x="5112460" y="4677963"/>
            <a:ext cx="5010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8297F858-F938-4EF3-B94B-D3E23D4509F9}"/>
              </a:ext>
            </a:extLst>
          </p:cNvPr>
          <p:cNvCxnSpPr>
            <a:stCxn id="35" idx="0"/>
            <a:endCxn id="33" idx="5"/>
          </p:cNvCxnSpPr>
          <p:nvPr/>
        </p:nvCxnSpPr>
        <p:spPr>
          <a:xfrm flipH="1" flipV="1">
            <a:off x="5095878" y="3972535"/>
            <a:ext cx="771954" cy="509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uadroTexto 38">
            <a:extLst>
              <a:ext uri="{FF2B5EF4-FFF2-40B4-BE49-F238E27FC236}">
                <a16:creationId xmlns:a16="http://schemas.microsoft.com/office/drawing/2014/main" id="{9C35A5AB-2C05-4565-83B0-F1F577B52F8B}"/>
              </a:ext>
            </a:extLst>
          </p:cNvPr>
          <p:cNvSpPr txBox="1"/>
          <p:nvPr/>
        </p:nvSpPr>
        <p:spPr>
          <a:xfrm>
            <a:off x="4026886" y="4032022"/>
            <a:ext cx="309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R</a:t>
            </a:r>
            <a:endParaRPr lang="es-PE" dirty="0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4BB901E4-7E7D-4EE3-945C-844B6D4F4526}"/>
              </a:ext>
            </a:extLst>
          </p:cNvPr>
          <p:cNvSpPr txBox="1"/>
          <p:nvPr/>
        </p:nvSpPr>
        <p:spPr>
          <a:xfrm>
            <a:off x="5163083" y="4384964"/>
            <a:ext cx="309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100700"/>
                </a:solidFill>
              </a:rPr>
              <a:t>S</a:t>
            </a:r>
            <a:endParaRPr lang="es-PE" dirty="0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02CB462C-85DE-4F4A-85E5-C5F812390A52}"/>
              </a:ext>
            </a:extLst>
          </p:cNvPr>
          <p:cNvSpPr/>
          <p:nvPr/>
        </p:nvSpPr>
        <p:spPr>
          <a:xfrm>
            <a:off x="756774" y="4527578"/>
            <a:ext cx="508716" cy="3928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1</a:t>
            </a:r>
            <a:endParaRPr lang="es-PE" dirty="0">
              <a:solidFill>
                <a:schemeClr val="tx1"/>
              </a:solidFill>
            </a:endParaRP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39393710-2405-4DD9-BE40-100FC5D26D84}"/>
              </a:ext>
            </a:extLst>
          </p:cNvPr>
          <p:cNvSpPr/>
          <p:nvPr/>
        </p:nvSpPr>
        <p:spPr>
          <a:xfrm>
            <a:off x="1587997" y="3677744"/>
            <a:ext cx="508716" cy="3928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4</a:t>
            </a:r>
            <a:endParaRPr lang="es-PE" dirty="0">
              <a:solidFill>
                <a:schemeClr val="tx1"/>
              </a:solidFill>
            </a:endParaRP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220483FA-9FB7-4FF6-8F33-72D8AF5D3C41}"/>
              </a:ext>
            </a:extLst>
          </p:cNvPr>
          <p:cNvSpPr/>
          <p:nvPr/>
        </p:nvSpPr>
        <p:spPr>
          <a:xfrm>
            <a:off x="1587997" y="4522050"/>
            <a:ext cx="508716" cy="3928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2</a:t>
            </a:r>
            <a:endParaRPr lang="es-PE" dirty="0">
              <a:solidFill>
                <a:schemeClr val="tx1"/>
              </a:solidFill>
            </a:endParaRP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A638E006-965C-42C7-BD87-C16D298EFCEB}"/>
              </a:ext>
            </a:extLst>
          </p:cNvPr>
          <p:cNvSpPr/>
          <p:nvPr/>
        </p:nvSpPr>
        <p:spPr>
          <a:xfrm>
            <a:off x="2539809" y="4522050"/>
            <a:ext cx="508716" cy="3928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3</a:t>
            </a:r>
            <a:endParaRPr lang="es-PE" dirty="0">
              <a:solidFill>
                <a:schemeClr val="tx1"/>
              </a:solidFill>
            </a:endParaRPr>
          </a:p>
        </p:txBody>
      </p: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8A8D6240-22B3-4164-831B-51B3B69BC989}"/>
              </a:ext>
            </a:extLst>
          </p:cNvPr>
          <p:cNvCxnSpPr>
            <a:cxnSpLocks/>
            <a:stCxn id="46" idx="7"/>
            <a:endCxn id="47" idx="3"/>
          </p:cNvCxnSpPr>
          <p:nvPr/>
        </p:nvCxnSpPr>
        <p:spPr>
          <a:xfrm flipV="1">
            <a:off x="1190990" y="4013025"/>
            <a:ext cx="471507" cy="572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2A239840-D706-4D93-B902-606AD068C46E}"/>
              </a:ext>
            </a:extLst>
          </p:cNvPr>
          <p:cNvCxnSpPr>
            <a:cxnSpLocks/>
            <a:stCxn id="48" idx="0"/>
            <a:endCxn id="47" idx="4"/>
          </p:cNvCxnSpPr>
          <p:nvPr/>
        </p:nvCxnSpPr>
        <p:spPr>
          <a:xfrm flipV="1">
            <a:off x="1842355" y="4070550"/>
            <a:ext cx="0" cy="451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95E8C021-DA31-4057-AC09-B7AD55E7C53D}"/>
              </a:ext>
            </a:extLst>
          </p:cNvPr>
          <p:cNvCxnSpPr>
            <a:cxnSpLocks/>
            <a:stCxn id="49" idx="2"/>
            <a:endCxn id="48" idx="6"/>
          </p:cNvCxnSpPr>
          <p:nvPr/>
        </p:nvCxnSpPr>
        <p:spPr>
          <a:xfrm flipH="1">
            <a:off x="2096713" y="4718453"/>
            <a:ext cx="4430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uadroTexto 52">
            <a:extLst>
              <a:ext uri="{FF2B5EF4-FFF2-40B4-BE49-F238E27FC236}">
                <a16:creationId xmlns:a16="http://schemas.microsoft.com/office/drawing/2014/main" id="{FEA5D9CC-EE4F-4CEB-83E0-4FF06FE90D6D}"/>
              </a:ext>
            </a:extLst>
          </p:cNvPr>
          <p:cNvSpPr txBox="1"/>
          <p:nvPr/>
        </p:nvSpPr>
        <p:spPr>
          <a:xfrm>
            <a:off x="953221" y="4072512"/>
            <a:ext cx="309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R</a:t>
            </a:r>
            <a:endParaRPr lang="es-PE" dirty="0"/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85D34FDE-1FBB-4493-9BAF-D784D547FE3E}"/>
              </a:ext>
            </a:extLst>
          </p:cNvPr>
          <p:cNvSpPr txBox="1"/>
          <p:nvPr/>
        </p:nvSpPr>
        <p:spPr>
          <a:xfrm>
            <a:off x="2184627" y="4400437"/>
            <a:ext cx="309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100700"/>
                </a:solidFill>
              </a:rPr>
              <a:t>T</a:t>
            </a:r>
            <a:endParaRPr lang="es-P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CuadroTexto 60">
                <a:extLst>
                  <a:ext uri="{FF2B5EF4-FFF2-40B4-BE49-F238E27FC236}">
                    <a16:creationId xmlns:a16="http://schemas.microsoft.com/office/drawing/2014/main" id="{9914BB82-FEA4-4257-B102-817236D8BFFD}"/>
                  </a:ext>
                </a:extLst>
              </p:cNvPr>
              <p:cNvSpPr txBox="1"/>
              <p:nvPr/>
            </p:nvSpPr>
            <p:spPr>
              <a:xfrm>
                <a:off x="3775172" y="2447995"/>
                <a:ext cx="96099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0" i="1" dirty="0" smtClean="0">
                          <a:solidFill>
                            <a:srgbClr val="1007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pt-BR" sz="1400" i="1" dirty="0" smtClean="0">
                          <a:solidFill>
                            <a:srgbClr val="1007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⋈</m:t>
                      </m:r>
                      <m:r>
                        <a:rPr lang="es-ES" sz="1400" b="0" i="1" dirty="0" smtClean="0">
                          <a:solidFill>
                            <a:srgbClr val="1007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s-PE" sz="1400" dirty="0"/>
              </a:p>
            </p:txBody>
          </p:sp>
        </mc:Choice>
        <mc:Fallback>
          <p:sp>
            <p:nvSpPr>
              <p:cNvPr id="61" name="CuadroTexto 60">
                <a:extLst>
                  <a:ext uri="{FF2B5EF4-FFF2-40B4-BE49-F238E27FC236}">
                    <a16:creationId xmlns:a16="http://schemas.microsoft.com/office/drawing/2014/main" id="{9914BB82-FEA4-4257-B102-817236D8B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172" y="2447995"/>
                <a:ext cx="960990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CuadroTexto 61">
                <a:extLst>
                  <a:ext uri="{FF2B5EF4-FFF2-40B4-BE49-F238E27FC236}">
                    <a16:creationId xmlns:a16="http://schemas.microsoft.com/office/drawing/2014/main" id="{C1D6B26C-5A4F-4A01-9853-7FCD6286ED63}"/>
                  </a:ext>
                </a:extLst>
              </p:cNvPr>
              <p:cNvSpPr txBox="1"/>
              <p:nvPr/>
            </p:nvSpPr>
            <p:spPr>
              <a:xfrm>
                <a:off x="5230285" y="3953553"/>
                <a:ext cx="96099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0" i="1" dirty="0" smtClean="0">
                          <a:solidFill>
                            <a:srgbClr val="1007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pt-BR" sz="1400" i="1" dirty="0" smtClean="0">
                          <a:solidFill>
                            <a:srgbClr val="1007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⋈</m:t>
                      </m:r>
                      <m:r>
                        <a:rPr lang="es-ES" sz="1400" b="0" i="1" dirty="0" smtClean="0">
                          <a:solidFill>
                            <a:srgbClr val="1007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s-PE" sz="1400" dirty="0"/>
              </a:p>
            </p:txBody>
          </p:sp>
        </mc:Choice>
        <mc:Fallback>
          <p:sp>
            <p:nvSpPr>
              <p:cNvPr id="62" name="CuadroTexto 61">
                <a:extLst>
                  <a:ext uri="{FF2B5EF4-FFF2-40B4-BE49-F238E27FC236}">
                    <a16:creationId xmlns:a16="http://schemas.microsoft.com/office/drawing/2014/main" id="{C1D6B26C-5A4F-4A01-9853-7FCD6286E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285" y="3953553"/>
                <a:ext cx="960990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2F221AC5-8CF8-4DDC-931F-9BD45ECA28DE}"/>
                  </a:ext>
                </a:extLst>
              </p:cNvPr>
              <p:cNvSpPr txBox="1"/>
              <p:nvPr/>
            </p:nvSpPr>
            <p:spPr>
              <a:xfrm>
                <a:off x="1679906" y="4129244"/>
                <a:ext cx="96099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0" i="1" dirty="0" smtClean="0">
                          <a:solidFill>
                            <a:srgbClr val="1007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pt-BR" sz="1400" i="1" dirty="0" smtClean="0">
                          <a:solidFill>
                            <a:srgbClr val="1007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⋈</m:t>
                      </m:r>
                      <m:r>
                        <a:rPr lang="es-ES" sz="1400" b="0" i="1" dirty="0" smtClean="0">
                          <a:solidFill>
                            <a:srgbClr val="1007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s-PE" sz="1400" dirty="0"/>
              </a:p>
            </p:txBody>
          </p:sp>
        </mc:Choice>
        <mc:Fallback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2F221AC5-8CF8-4DDC-931F-9BD45ECA2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906" y="4129244"/>
                <a:ext cx="960990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1034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Optimización: </a:t>
            </a:r>
            <a:r>
              <a:rPr lang="es-PE" dirty="0">
                <a:solidFill>
                  <a:srgbClr val="100700"/>
                </a:solidFill>
              </a:rPr>
              <a:t>subiendo la colina (Hill </a:t>
            </a:r>
            <a:r>
              <a:rPr lang="es-PE" dirty="0" err="1">
                <a:solidFill>
                  <a:srgbClr val="100700"/>
                </a:solidFill>
              </a:rPr>
              <a:t>Climbing</a:t>
            </a:r>
            <a:r>
              <a:rPr lang="es-PE" dirty="0">
                <a:solidFill>
                  <a:srgbClr val="100700"/>
                </a:solidFill>
              </a:rPr>
              <a:t>)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Búsqueda local:</a:t>
            </a:r>
          </a:p>
          <a:p>
            <a:pPr lvl="1"/>
            <a:r>
              <a:rPr lang="es-ES" sz="1800" dirty="0">
                <a:solidFill>
                  <a:srgbClr val="100700"/>
                </a:solidFill>
              </a:rPr>
              <a:t>Estimaciones:     </a:t>
            </a:r>
            <a:r>
              <a:rPr lang="es-ES" sz="1600" dirty="0">
                <a:solidFill>
                  <a:srgbClr val="100700"/>
                </a:solidFill>
              </a:rPr>
              <a:t>|</a:t>
            </a:r>
            <a:r>
              <a:rPr lang="es-PE" sz="1600" dirty="0">
                <a:solidFill>
                  <a:srgbClr val="100700"/>
                </a:solidFill>
              </a:rPr>
              <a:t>R ⋈ S| = 20        |S ⋈ T| = 5         |T ⋈ V| = 1</a:t>
            </a:r>
          </a:p>
          <a:p>
            <a:pPr lvl="1"/>
            <a:r>
              <a:rPr lang="es-ES" sz="1600" dirty="0">
                <a:solidFill>
                  <a:srgbClr val="100700"/>
                </a:solidFill>
              </a:rPr>
              <a:t>Opción A:</a:t>
            </a:r>
          </a:p>
          <a:p>
            <a:pPr lvl="1"/>
            <a:endParaRPr lang="es-ES" sz="1600" dirty="0">
              <a:solidFill>
                <a:srgbClr val="100700"/>
              </a:solidFill>
            </a:endParaRPr>
          </a:p>
          <a:p>
            <a:pPr lvl="1"/>
            <a:endParaRPr lang="es-ES" sz="1800" dirty="0">
              <a:solidFill>
                <a:srgbClr val="100700"/>
              </a:solidFill>
            </a:endParaRPr>
          </a:p>
          <a:p>
            <a:pPr marL="1054100" lvl="2" indent="0">
              <a:buNone/>
            </a:pPr>
            <a:endParaRPr lang="es-ES" sz="1800" dirty="0">
              <a:solidFill>
                <a:srgbClr val="100700"/>
              </a:solidFill>
            </a:endParaRPr>
          </a:p>
          <a:p>
            <a:pPr marL="0" indent="0">
              <a:buNone/>
            </a:pPr>
            <a:endParaRPr lang="es-PE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746" y="2464428"/>
            <a:ext cx="5697811" cy="2104597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931424" y="4629381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 hay ahorros</a:t>
            </a:r>
            <a:endParaRPr lang="es-PE" b="1" dirty="0">
              <a:solidFill>
                <a:srgbClr val="FF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3DB77AC-83A7-4EF3-869A-B1CE69CB1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65" y="2454772"/>
            <a:ext cx="1176966" cy="29655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3FDE0FDD-B44E-4CF0-AFD3-AC8BF787093B}"/>
              </a:ext>
            </a:extLst>
          </p:cNvPr>
          <p:cNvSpPr/>
          <p:nvPr/>
        </p:nvSpPr>
        <p:spPr>
          <a:xfrm>
            <a:off x="6600422" y="1777284"/>
            <a:ext cx="508716" cy="3928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1</a:t>
            </a:r>
            <a:endParaRPr lang="es-PE" dirty="0">
              <a:solidFill>
                <a:schemeClr val="tx1"/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885F2709-043D-4A9F-A744-DE7D8F139B83}"/>
              </a:ext>
            </a:extLst>
          </p:cNvPr>
          <p:cNvSpPr/>
          <p:nvPr/>
        </p:nvSpPr>
        <p:spPr>
          <a:xfrm>
            <a:off x="7184264" y="925132"/>
            <a:ext cx="508716" cy="3928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4</a:t>
            </a:r>
            <a:endParaRPr lang="es-PE" dirty="0">
              <a:solidFill>
                <a:schemeClr val="tx1"/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03824A97-84BA-46EC-87DB-1EA82209BC3B}"/>
              </a:ext>
            </a:extLst>
          </p:cNvPr>
          <p:cNvSpPr/>
          <p:nvPr/>
        </p:nvSpPr>
        <p:spPr>
          <a:xfrm>
            <a:off x="7291588" y="1777284"/>
            <a:ext cx="508716" cy="3928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2</a:t>
            </a:r>
            <a:endParaRPr lang="es-PE" dirty="0">
              <a:solidFill>
                <a:schemeClr val="tx1"/>
              </a:solidFill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4E610B86-EF68-4337-9CA4-3848BA972696}"/>
              </a:ext>
            </a:extLst>
          </p:cNvPr>
          <p:cNvSpPr/>
          <p:nvPr/>
        </p:nvSpPr>
        <p:spPr>
          <a:xfrm>
            <a:off x="8042856" y="1789358"/>
            <a:ext cx="508716" cy="3928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3</a:t>
            </a:r>
            <a:endParaRPr lang="es-PE" dirty="0">
              <a:solidFill>
                <a:schemeClr val="tx1"/>
              </a:solidFill>
            </a:endParaRP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585660D2-838C-4DB5-9689-B238D598EA96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7109138" y="1973687"/>
            <a:ext cx="1824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938864A3-5E69-40EB-B547-52C1C131A0CE}"/>
              </a:ext>
            </a:extLst>
          </p:cNvPr>
          <p:cNvCxnSpPr>
            <a:stCxn id="10" idx="0"/>
            <a:endCxn id="9" idx="4"/>
          </p:cNvCxnSpPr>
          <p:nvPr/>
        </p:nvCxnSpPr>
        <p:spPr>
          <a:xfrm flipH="1" flipV="1">
            <a:off x="7438622" y="1317938"/>
            <a:ext cx="107324" cy="459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1CC517FD-005F-4D50-B23E-CA4AA920C9FE}"/>
              </a:ext>
            </a:extLst>
          </p:cNvPr>
          <p:cNvCxnSpPr>
            <a:stCxn id="11" idx="0"/>
            <a:endCxn id="9" idx="5"/>
          </p:cNvCxnSpPr>
          <p:nvPr/>
        </p:nvCxnSpPr>
        <p:spPr>
          <a:xfrm flipH="1" flipV="1">
            <a:off x="7618480" y="1260413"/>
            <a:ext cx="678734" cy="528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257E620-A4DA-4BAA-9818-E408A88C2846}"/>
              </a:ext>
            </a:extLst>
          </p:cNvPr>
          <p:cNvSpPr txBox="1"/>
          <p:nvPr/>
        </p:nvSpPr>
        <p:spPr>
          <a:xfrm>
            <a:off x="7010860" y="2005917"/>
            <a:ext cx="309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rgbClr val="100700"/>
                </a:solidFill>
              </a:rPr>
              <a:t>R</a:t>
            </a:r>
            <a:endParaRPr lang="es-PE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A6370DC-2981-4280-8844-E2D65B0492FB}"/>
              </a:ext>
            </a:extLst>
          </p:cNvPr>
          <p:cNvSpPr txBox="1"/>
          <p:nvPr/>
        </p:nvSpPr>
        <p:spPr>
          <a:xfrm>
            <a:off x="7189632" y="1427095"/>
            <a:ext cx="309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100700"/>
                </a:solidFill>
              </a:rPr>
              <a:t>S</a:t>
            </a:r>
            <a:endParaRPr lang="es-PE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5490C44-2158-4D0C-BFCB-87651116B6E6}"/>
              </a:ext>
            </a:extLst>
          </p:cNvPr>
          <p:cNvSpPr txBox="1"/>
          <p:nvPr/>
        </p:nvSpPr>
        <p:spPr>
          <a:xfrm>
            <a:off x="7960754" y="1268715"/>
            <a:ext cx="309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100700"/>
                </a:solidFill>
              </a:rPr>
              <a:t>T</a:t>
            </a:r>
            <a:endParaRPr lang="es-PE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403E93FC-6003-4C6B-B030-B889A85D39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60" r="3946" b="25086"/>
          <a:stretch/>
        </p:blipFill>
        <p:spPr>
          <a:xfrm>
            <a:off x="90311" y="4031322"/>
            <a:ext cx="1665111" cy="107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9708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Optimización: </a:t>
            </a:r>
            <a:r>
              <a:rPr lang="es-PE" dirty="0">
                <a:solidFill>
                  <a:srgbClr val="100700"/>
                </a:solidFill>
              </a:rPr>
              <a:t>subiendo la colina (Hill </a:t>
            </a:r>
            <a:r>
              <a:rPr lang="es-PE" dirty="0" err="1">
                <a:solidFill>
                  <a:srgbClr val="100700"/>
                </a:solidFill>
              </a:rPr>
              <a:t>Climbing</a:t>
            </a:r>
            <a:r>
              <a:rPr lang="es-PE" dirty="0">
                <a:solidFill>
                  <a:srgbClr val="100700"/>
                </a:solidFill>
              </a:rPr>
              <a:t>)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Búsqueda local:</a:t>
            </a:r>
          </a:p>
          <a:p>
            <a:pPr lvl="1"/>
            <a:r>
              <a:rPr lang="es-ES" sz="1800" dirty="0">
                <a:solidFill>
                  <a:srgbClr val="100700"/>
                </a:solidFill>
              </a:rPr>
              <a:t>Estimaciones:     </a:t>
            </a:r>
            <a:r>
              <a:rPr lang="es-ES" sz="1600" dirty="0">
                <a:solidFill>
                  <a:srgbClr val="100700"/>
                </a:solidFill>
              </a:rPr>
              <a:t>|</a:t>
            </a:r>
            <a:r>
              <a:rPr lang="es-PE" sz="1600" dirty="0">
                <a:solidFill>
                  <a:srgbClr val="100700"/>
                </a:solidFill>
              </a:rPr>
              <a:t>R ⋈ S| = 20        |S ⋈ T| = 5         |T ⋈ V| = 1</a:t>
            </a:r>
          </a:p>
          <a:p>
            <a:pPr lvl="1"/>
            <a:r>
              <a:rPr lang="es-ES" sz="1600" dirty="0">
                <a:solidFill>
                  <a:srgbClr val="100700"/>
                </a:solidFill>
              </a:rPr>
              <a:t>Opción B:</a:t>
            </a:r>
          </a:p>
          <a:p>
            <a:pPr lvl="1"/>
            <a:endParaRPr lang="es-ES" sz="1600" dirty="0">
              <a:solidFill>
                <a:srgbClr val="100700"/>
              </a:solidFill>
            </a:endParaRPr>
          </a:p>
          <a:p>
            <a:pPr lvl="1"/>
            <a:endParaRPr lang="es-ES" sz="1800" dirty="0">
              <a:solidFill>
                <a:srgbClr val="100700"/>
              </a:solidFill>
            </a:endParaRPr>
          </a:p>
          <a:p>
            <a:pPr marL="1054100" lvl="2" indent="0">
              <a:buNone/>
            </a:pPr>
            <a:endParaRPr lang="es-ES" sz="1800" dirty="0">
              <a:solidFill>
                <a:srgbClr val="100700"/>
              </a:solidFill>
            </a:endParaRPr>
          </a:p>
          <a:p>
            <a:pPr marL="0" indent="0">
              <a:buNone/>
            </a:pPr>
            <a:endParaRPr lang="es-PE" dirty="0"/>
          </a:p>
        </p:txBody>
      </p:sp>
      <p:sp>
        <p:nvSpPr>
          <p:cNvPr id="6" name="CuadroTexto 5"/>
          <p:cNvSpPr txBox="1"/>
          <p:nvPr/>
        </p:nvSpPr>
        <p:spPr>
          <a:xfrm>
            <a:off x="3931424" y="4629381"/>
            <a:ext cx="1489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Es el peor caso</a:t>
            </a:r>
            <a:endParaRPr lang="es-PE" b="1" dirty="0">
              <a:solidFill>
                <a:srgbClr val="FF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033" y="2385858"/>
            <a:ext cx="5698468" cy="209709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F6717EF-33E8-40D8-8F77-CBB894B59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65" y="2454772"/>
            <a:ext cx="1176966" cy="29655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FDD1E42D-4D75-4925-A9A6-543FA42082C3}"/>
              </a:ext>
            </a:extLst>
          </p:cNvPr>
          <p:cNvSpPr/>
          <p:nvPr/>
        </p:nvSpPr>
        <p:spPr>
          <a:xfrm>
            <a:off x="6600422" y="1777284"/>
            <a:ext cx="508716" cy="3928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1</a:t>
            </a:r>
            <a:endParaRPr lang="es-PE" dirty="0">
              <a:solidFill>
                <a:schemeClr val="tx1"/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A72B66C0-28B9-4EF4-BB16-3AB6F491AB81}"/>
              </a:ext>
            </a:extLst>
          </p:cNvPr>
          <p:cNvSpPr/>
          <p:nvPr/>
        </p:nvSpPr>
        <p:spPr>
          <a:xfrm>
            <a:off x="7184264" y="925132"/>
            <a:ext cx="508716" cy="3928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4</a:t>
            </a:r>
            <a:endParaRPr lang="es-PE" dirty="0">
              <a:solidFill>
                <a:schemeClr val="tx1"/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387B3F9-B74F-44D1-AB76-A43BF577C94E}"/>
              </a:ext>
            </a:extLst>
          </p:cNvPr>
          <p:cNvSpPr/>
          <p:nvPr/>
        </p:nvSpPr>
        <p:spPr>
          <a:xfrm>
            <a:off x="7291588" y="1777284"/>
            <a:ext cx="508716" cy="3928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2</a:t>
            </a:r>
            <a:endParaRPr lang="es-PE" dirty="0">
              <a:solidFill>
                <a:schemeClr val="tx1"/>
              </a:solidFill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680EEF24-A76B-4C29-B8EE-797D26032B75}"/>
              </a:ext>
            </a:extLst>
          </p:cNvPr>
          <p:cNvSpPr/>
          <p:nvPr/>
        </p:nvSpPr>
        <p:spPr>
          <a:xfrm>
            <a:off x="8042856" y="1789358"/>
            <a:ext cx="508716" cy="3928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3</a:t>
            </a:r>
            <a:endParaRPr lang="es-PE" dirty="0">
              <a:solidFill>
                <a:schemeClr val="tx1"/>
              </a:solidFill>
            </a:endParaRP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BC795591-E40E-4F0D-8E5C-0648CFF8900D}"/>
              </a:ext>
            </a:extLst>
          </p:cNvPr>
          <p:cNvCxnSpPr>
            <a:cxnSpLocks/>
            <a:stCxn id="8" idx="0"/>
            <a:endCxn id="9" idx="3"/>
          </p:cNvCxnSpPr>
          <p:nvPr/>
        </p:nvCxnSpPr>
        <p:spPr>
          <a:xfrm flipV="1">
            <a:off x="6854780" y="1260413"/>
            <a:ext cx="403984" cy="516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50349116-1250-45A3-AA83-2A52019E76C9}"/>
              </a:ext>
            </a:extLst>
          </p:cNvPr>
          <p:cNvCxnSpPr>
            <a:cxnSpLocks/>
            <a:stCxn id="10" idx="2"/>
            <a:endCxn id="8" idx="6"/>
          </p:cNvCxnSpPr>
          <p:nvPr/>
        </p:nvCxnSpPr>
        <p:spPr>
          <a:xfrm flipH="1">
            <a:off x="7109138" y="1973687"/>
            <a:ext cx="1824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979B19AE-2B3F-4766-ACE3-A5163FD55AFC}"/>
              </a:ext>
            </a:extLst>
          </p:cNvPr>
          <p:cNvCxnSpPr>
            <a:stCxn id="11" idx="0"/>
            <a:endCxn id="9" idx="5"/>
          </p:cNvCxnSpPr>
          <p:nvPr/>
        </p:nvCxnSpPr>
        <p:spPr>
          <a:xfrm flipH="1" flipV="1">
            <a:off x="7618480" y="1260413"/>
            <a:ext cx="678734" cy="528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51A94F0-B881-40D0-AB0F-327C1EA22705}"/>
              </a:ext>
            </a:extLst>
          </p:cNvPr>
          <p:cNvSpPr txBox="1"/>
          <p:nvPr/>
        </p:nvSpPr>
        <p:spPr>
          <a:xfrm>
            <a:off x="6838814" y="1317938"/>
            <a:ext cx="309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rgbClr val="100700"/>
                </a:solidFill>
              </a:rPr>
              <a:t>R</a:t>
            </a:r>
            <a:endParaRPr lang="es-PE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1334070-8DE3-40A6-8146-8BF40BD0524A}"/>
              </a:ext>
            </a:extLst>
          </p:cNvPr>
          <p:cNvSpPr txBox="1"/>
          <p:nvPr/>
        </p:nvSpPr>
        <p:spPr>
          <a:xfrm>
            <a:off x="7026186" y="2032192"/>
            <a:ext cx="309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100700"/>
                </a:solidFill>
              </a:rPr>
              <a:t>S</a:t>
            </a:r>
            <a:endParaRPr lang="es-PE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38D40FB-FDF9-4D3F-9FB7-D9C5B4BC9953}"/>
              </a:ext>
            </a:extLst>
          </p:cNvPr>
          <p:cNvSpPr txBox="1"/>
          <p:nvPr/>
        </p:nvSpPr>
        <p:spPr>
          <a:xfrm>
            <a:off x="7960754" y="1268715"/>
            <a:ext cx="309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100700"/>
                </a:solidFill>
              </a:rPr>
              <a:t>T</a:t>
            </a:r>
            <a:endParaRPr lang="es-PE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450F4F42-A88F-4D6E-88A6-A09F314B45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60" r="3946" b="25086"/>
          <a:stretch/>
        </p:blipFill>
        <p:spPr>
          <a:xfrm>
            <a:off x="90311" y="4031322"/>
            <a:ext cx="1665111" cy="107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91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Optimización: </a:t>
            </a:r>
            <a:r>
              <a:rPr lang="es-PE" dirty="0">
                <a:solidFill>
                  <a:srgbClr val="100700"/>
                </a:solidFill>
              </a:rPr>
              <a:t>subiendo la colina (Hill </a:t>
            </a:r>
            <a:r>
              <a:rPr lang="es-PE" dirty="0" err="1">
                <a:solidFill>
                  <a:srgbClr val="100700"/>
                </a:solidFill>
              </a:rPr>
              <a:t>Climbing</a:t>
            </a:r>
            <a:r>
              <a:rPr lang="es-PE" dirty="0">
                <a:solidFill>
                  <a:srgbClr val="100700"/>
                </a:solidFill>
              </a:rPr>
              <a:t>)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Búsqueda local:</a:t>
            </a:r>
          </a:p>
          <a:p>
            <a:pPr lvl="1"/>
            <a:r>
              <a:rPr lang="es-ES" sz="1800" dirty="0">
                <a:solidFill>
                  <a:srgbClr val="100700"/>
                </a:solidFill>
              </a:rPr>
              <a:t>Estimaciones:     </a:t>
            </a:r>
            <a:r>
              <a:rPr lang="es-ES" sz="1600" dirty="0">
                <a:solidFill>
                  <a:srgbClr val="100700"/>
                </a:solidFill>
              </a:rPr>
              <a:t>|</a:t>
            </a:r>
            <a:r>
              <a:rPr lang="es-PE" sz="1600" dirty="0">
                <a:solidFill>
                  <a:srgbClr val="100700"/>
                </a:solidFill>
              </a:rPr>
              <a:t>R ⋈ S| = 20        |S ⋈ T| = 5         |T ⋈ V| = 1</a:t>
            </a:r>
          </a:p>
          <a:p>
            <a:pPr lvl="1"/>
            <a:r>
              <a:rPr lang="es-ES" sz="1600" dirty="0">
                <a:solidFill>
                  <a:srgbClr val="100700"/>
                </a:solidFill>
              </a:rPr>
              <a:t>Opción C:</a:t>
            </a:r>
          </a:p>
          <a:p>
            <a:pPr lvl="1"/>
            <a:endParaRPr lang="es-ES" sz="1600" dirty="0">
              <a:solidFill>
                <a:srgbClr val="100700"/>
              </a:solidFill>
            </a:endParaRPr>
          </a:p>
          <a:p>
            <a:pPr lvl="1"/>
            <a:endParaRPr lang="es-ES" sz="1800" dirty="0">
              <a:solidFill>
                <a:srgbClr val="100700"/>
              </a:solidFill>
            </a:endParaRPr>
          </a:p>
          <a:p>
            <a:pPr marL="1054100" lvl="2" indent="0">
              <a:buNone/>
            </a:pPr>
            <a:endParaRPr lang="es-ES" sz="1800" dirty="0">
              <a:solidFill>
                <a:srgbClr val="100700"/>
              </a:solidFill>
            </a:endParaRPr>
          </a:p>
          <a:p>
            <a:pPr marL="0" indent="0">
              <a:buNone/>
            </a:pPr>
            <a:endParaRPr lang="es-PE" dirty="0"/>
          </a:p>
        </p:txBody>
      </p:sp>
      <p:sp>
        <p:nvSpPr>
          <p:cNvPr id="6" name="CuadroTexto 5"/>
          <p:cNvSpPr txBox="1"/>
          <p:nvPr/>
        </p:nvSpPr>
        <p:spPr>
          <a:xfrm>
            <a:off x="3876001" y="4580224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Es mejor</a:t>
            </a:r>
            <a:endParaRPr lang="es-PE" b="1" dirty="0">
              <a:solidFill>
                <a:srgbClr val="FF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284" y="2352939"/>
            <a:ext cx="5876830" cy="216990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E5868E7-141D-4CFA-A9D1-6F13D0D07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65" y="2454772"/>
            <a:ext cx="1176966" cy="29655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2ED6F44A-31B4-469A-84E1-934705B981D7}"/>
              </a:ext>
            </a:extLst>
          </p:cNvPr>
          <p:cNvSpPr/>
          <p:nvPr/>
        </p:nvSpPr>
        <p:spPr>
          <a:xfrm>
            <a:off x="6873654" y="1754974"/>
            <a:ext cx="508716" cy="3928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1</a:t>
            </a:r>
            <a:endParaRPr lang="es-PE" dirty="0">
              <a:solidFill>
                <a:schemeClr val="tx1"/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C1E74045-F2B1-4D37-AB7D-74533AAFB9C8}"/>
              </a:ext>
            </a:extLst>
          </p:cNvPr>
          <p:cNvSpPr/>
          <p:nvPr/>
        </p:nvSpPr>
        <p:spPr>
          <a:xfrm>
            <a:off x="7457496" y="902822"/>
            <a:ext cx="508716" cy="3928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4</a:t>
            </a:r>
            <a:endParaRPr lang="es-PE" dirty="0">
              <a:solidFill>
                <a:schemeClr val="tx1"/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78933D35-AED9-4825-A692-1B7C9029A21A}"/>
              </a:ext>
            </a:extLst>
          </p:cNvPr>
          <p:cNvSpPr/>
          <p:nvPr/>
        </p:nvSpPr>
        <p:spPr>
          <a:xfrm>
            <a:off x="7564820" y="1754974"/>
            <a:ext cx="508716" cy="3928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2</a:t>
            </a:r>
            <a:endParaRPr lang="es-PE" dirty="0">
              <a:solidFill>
                <a:schemeClr val="tx1"/>
              </a:solidFill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96D2CDB-DCD3-4102-A768-72BC4DE54CBE}"/>
              </a:ext>
            </a:extLst>
          </p:cNvPr>
          <p:cNvSpPr/>
          <p:nvPr/>
        </p:nvSpPr>
        <p:spPr>
          <a:xfrm>
            <a:off x="8316088" y="1767048"/>
            <a:ext cx="508716" cy="3928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3</a:t>
            </a:r>
            <a:endParaRPr lang="es-PE" dirty="0">
              <a:solidFill>
                <a:schemeClr val="tx1"/>
              </a:solidFill>
            </a:endParaRP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76715D87-25AD-4519-86AF-B060F5E98B93}"/>
              </a:ext>
            </a:extLst>
          </p:cNvPr>
          <p:cNvCxnSpPr>
            <a:cxnSpLocks/>
            <a:stCxn id="8" idx="0"/>
            <a:endCxn id="9" idx="3"/>
          </p:cNvCxnSpPr>
          <p:nvPr/>
        </p:nvCxnSpPr>
        <p:spPr>
          <a:xfrm flipV="1">
            <a:off x="7128012" y="1238103"/>
            <a:ext cx="403984" cy="516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4A04F6AF-5A08-47EB-9413-5B55AD483EEA}"/>
              </a:ext>
            </a:extLst>
          </p:cNvPr>
          <p:cNvCxnSpPr>
            <a:stCxn id="10" idx="0"/>
            <a:endCxn id="9" idx="4"/>
          </p:cNvCxnSpPr>
          <p:nvPr/>
        </p:nvCxnSpPr>
        <p:spPr>
          <a:xfrm flipH="1" flipV="1">
            <a:off x="7711854" y="1295628"/>
            <a:ext cx="107324" cy="459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E5AD87D9-6C7D-439D-B51F-80178C804367}"/>
              </a:ext>
            </a:extLst>
          </p:cNvPr>
          <p:cNvCxnSpPr>
            <a:cxnSpLocks/>
            <a:stCxn id="11" idx="2"/>
            <a:endCxn id="10" idx="6"/>
          </p:cNvCxnSpPr>
          <p:nvPr/>
        </p:nvCxnSpPr>
        <p:spPr>
          <a:xfrm flipH="1" flipV="1">
            <a:off x="8073536" y="1951377"/>
            <a:ext cx="242552" cy="12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6C7DE3B-D397-4BC2-9A29-94D321EF190C}"/>
              </a:ext>
            </a:extLst>
          </p:cNvPr>
          <p:cNvSpPr txBox="1"/>
          <p:nvPr/>
        </p:nvSpPr>
        <p:spPr>
          <a:xfrm>
            <a:off x="7006738" y="1346604"/>
            <a:ext cx="309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rgbClr val="100700"/>
                </a:solidFill>
              </a:rPr>
              <a:t>R</a:t>
            </a:r>
            <a:endParaRPr lang="es-PE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AA5F5C9-4059-4E0A-9BC3-4DBA04A9F79D}"/>
              </a:ext>
            </a:extLst>
          </p:cNvPr>
          <p:cNvSpPr txBox="1"/>
          <p:nvPr/>
        </p:nvSpPr>
        <p:spPr>
          <a:xfrm>
            <a:off x="7462864" y="1404785"/>
            <a:ext cx="309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100700"/>
                </a:solidFill>
              </a:rPr>
              <a:t>S</a:t>
            </a:r>
            <a:endParaRPr lang="es-PE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326E262-0851-4D47-9A0B-6D62832BD726}"/>
              </a:ext>
            </a:extLst>
          </p:cNvPr>
          <p:cNvSpPr txBox="1"/>
          <p:nvPr/>
        </p:nvSpPr>
        <p:spPr>
          <a:xfrm>
            <a:off x="8058196" y="1933790"/>
            <a:ext cx="309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100700"/>
                </a:solidFill>
              </a:rPr>
              <a:t>T</a:t>
            </a:r>
            <a:endParaRPr lang="es-PE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E6E038AE-95B0-4ED3-A3A3-779F22D7AA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60" r="3946" b="25086"/>
          <a:stretch/>
        </p:blipFill>
        <p:spPr>
          <a:xfrm>
            <a:off x="90311" y="4031322"/>
            <a:ext cx="1665111" cy="107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1172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Optimización: </a:t>
            </a:r>
            <a:r>
              <a:rPr lang="es-PE" dirty="0">
                <a:solidFill>
                  <a:srgbClr val="100700"/>
                </a:solidFill>
              </a:rPr>
              <a:t>subiendo la colina (Hill </a:t>
            </a:r>
            <a:r>
              <a:rPr lang="es-PE" dirty="0" err="1">
                <a:solidFill>
                  <a:srgbClr val="100700"/>
                </a:solidFill>
              </a:rPr>
              <a:t>Climbing</a:t>
            </a:r>
            <a:r>
              <a:rPr lang="es-PE" dirty="0">
                <a:solidFill>
                  <a:srgbClr val="100700"/>
                </a:solidFill>
              </a:rPr>
              <a:t>)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Búsqueda local:</a:t>
            </a:r>
          </a:p>
          <a:p>
            <a:pPr lvl="1"/>
            <a:r>
              <a:rPr lang="es-ES" sz="1800" dirty="0">
                <a:solidFill>
                  <a:srgbClr val="100700"/>
                </a:solidFill>
              </a:rPr>
              <a:t>Asumamos:     </a:t>
            </a:r>
            <a:r>
              <a:rPr lang="es-ES" sz="1600" dirty="0">
                <a:solidFill>
                  <a:srgbClr val="100700"/>
                </a:solidFill>
              </a:rPr>
              <a:t>|</a:t>
            </a:r>
            <a:r>
              <a:rPr lang="es-PE" sz="1600" dirty="0">
                <a:solidFill>
                  <a:srgbClr val="100700"/>
                </a:solidFill>
              </a:rPr>
              <a:t>R ⋈ S| = 20        |S ⋈ T| = 5         |T ⋈ V| = 1</a:t>
            </a:r>
          </a:p>
          <a:p>
            <a:pPr lvl="1"/>
            <a:r>
              <a:rPr lang="es-ES" sz="1600" dirty="0">
                <a:solidFill>
                  <a:srgbClr val="100700"/>
                </a:solidFill>
              </a:rPr>
              <a:t>Opción D:</a:t>
            </a:r>
          </a:p>
          <a:p>
            <a:pPr lvl="1"/>
            <a:endParaRPr lang="es-ES" sz="1600" dirty="0">
              <a:solidFill>
                <a:srgbClr val="100700"/>
              </a:solidFill>
            </a:endParaRPr>
          </a:p>
          <a:p>
            <a:pPr lvl="1"/>
            <a:endParaRPr lang="es-ES" sz="1800" dirty="0">
              <a:solidFill>
                <a:srgbClr val="100700"/>
              </a:solidFill>
            </a:endParaRPr>
          </a:p>
          <a:p>
            <a:pPr marL="1054100" lvl="2" indent="0">
              <a:buNone/>
            </a:pPr>
            <a:endParaRPr lang="es-ES" sz="1800" dirty="0">
              <a:solidFill>
                <a:srgbClr val="100700"/>
              </a:solidFill>
            </a:endParaRPr>
          </a:p>
          <a:p>
            <a:pPr marL="0" indent="0">
              <a:buNone/>
            </a:pPr>
            <a:endParaRPr lang="es-PE" dirty="0"/>
          </a:p>
        </p:txBody>
      </p:sp>
      <p:sp>
        <p:nvSpPr>
          <p:cNvPr id="6" name="CuadroTexto 5"/>
          <p:cNvSpPr txBox="1"/>
          <p:nvPr/>
        </p:nvSpPr>
        <p:spPr>
          <a:xfrm>
            <a:off x="3432663" y="4580224"/>
            <a:ext cx="1614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Es mucho mejor</a:t>
            </a:r>
            <a:endParaRPr lang="es-PE" b="1" dirty="0">
              <a:solidFill>
                <a:srgbClr val="FF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709" y="2399921"/>
            <a:ext cx="5857586" cy="209521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AEDF92E-5DA3-4217-AE2C-0B580699B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65" y="2454772"/>
            <a:ext cx="1176966" cy="296559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371D2EBA-B54A-44BC-B22D-52BEE340F7A8}"/>
              </a:ext>
            </a:extLst>
          </p:cNvPr>
          <p:cNvSpPr/>
          <p:nvPr/>
        </p:nvSpPr>
        <p:spPr>
          <a:xfrm>
            <a:off x="6873654" y="1754974"/>
            <a:ext cx="508716" cy="3928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1</a:t>
            </a:r>
            <a:endParaRPr lang="es-PE" dirty="0">
              <a:solidFill>
                <a:schemeClr val="tx1"/>
              </a:solidFill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13C7335C-29FB-46D3-A572-A8A8CBD5137C}"/>
              </a:ext>
            </a:extLst>
          </p:cNvPr>
          <p:cNvSpPr/>
          <p:nvPr/>
        </p:nvSpPr>
        <p:spPr>
          <a:xfrm>
            <a:off x="7457496" y="902822"/>
            <a:ext cx="508716" cy="3928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4</a:t>
            </a:r>
            <a:endParaRPr lang="es-PE" dirty="0">
              <a:solidFill>
                <a:schemeClr val="tx1"/>
              </a:solidFill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41988CA4-E4D1-4862-8CAA-423748561E6C}"/>
              </a:ext>
            </a:extLst>
          </p:cNvPr>
          <p:cNvSpPr/>
          <p:nvPr/>
        </p:nvSpPr>
        <p:spPr>
          <a:xfrm>
            <a:off x="7564820" y="1754974"/>
            <a:ext cx="508716" cy="3928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2</a:t>
            </a:r>
            <a:endParaRPr lang="es-PE" dirty="0">
              <a:solidFill>
                <a:schemeClr val="tx1"/>
              </a:solidFill>
            </a:endParaRP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17BC569B-23A1-40A1-9FD9-1DA89656CA1F}"/>
              </a:ext>
            </a:extLst>
          </p:cNvPr>
          <p:cNvSpPr/>
          <p:nvPr/>
        </p:nvSpPr>
        <p:spPr>
          <a:xfrm>
            <a:off x="8316088" y="1767048"/>
            <a:ext cx="508716" cy="3928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3</a:t>
            </a:r>
            <a:endParaRPr lang="es-PE" dirty="0">
              <a:solidFill>
                <a:schemeClr val="tx1"/>
              </a:solidFill>
            </a:endParaRPr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2DA74C3F-37E4-4EDB-8048-64783BD8AF2D}"/>
              </a:ext>
            </a:extLst>
          </p:cNvPr>
          <p:cNvCxnSpPr>
            <a:cxnSpLocks/>
            <a:stCxn id="18" idx="0"/>
            <a:endCxn id="19" idx="3"/>
          </p:cNvCxnSpPr>
          <p:nvPr/>
        </p:nvCxnSpPr>
        <p:spPr>
          <a:xfrm flipV="1">
            <a:off x="7128012" y="1238103"/>
            <a:ext cx="403984" cy="516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E2D7757F-0791-4668-B6A5-5405967E0FF4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>
            <a:off x="8073536" y="1951377"/>
            <a:ext cx="242552" cy="12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1C187E0D-24D9-4E26-B7CC-DBDD6DE68A4E}"/>
              </a:ext>
            </a:extLst>
          </p:cNvPr>
          <p:cNvCxnSpPr>
            <a:cxnSpLocks/>
            <a:stCxn id="21" idx="0"/>
            <a:endCxn id="19" idx="5"/>
          </p:cNvCxnSpPr>
          <p:nvPr/>
        </p:nvCxnSpPr>
        <p:spPr>
          <a:xfrm flipH="1" flipV="1">
            <a:off x="7891712" y="1238103"/>
            <a:ext cx="678734" cy="528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121AAEB-3348-4AF9-A8A2-20157F9FF68A}"/>
              </a:ext>
            </a:extLst>
          </p:cNvPr>
          <p:cNvSpPr txBox="1"/>
          <p:nvPr/>
        </p:nvSpPr>
        <p:spPr>
          <a:xfrm>
            <a:off x="7006738" y="1346604"/>
            <a:ext cx="309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rgbClr val="100700"/>
                </a:solidFill>
              </a:rPr>
              <a:t>R</a:t>
            </a:r>
            <a:endParaRPr lang="es-PE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A5B29993-A0FA-4E15-94F5-373E971DF41C}"/>
              </a:ext>
            </a:extLst>
          </p:cNvPr>
          <p:cNvSpPr txBox="1"/>
          <p:nvPr/>
        </p:nvSpPr>
        <p:spPr>
          <a:xfrm>
            <a:off x="7966212" y="1986649"/>
            <a:ext cx="309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100700"/>
                </a:solidFill>
              </a:rPr>
              <a:t>S</a:t>
            </a:r>
            <a:endParaRPr lang="es-PE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D76DA6D-9C06-47FE-8DA6-B2393FC11796}"/>
              </a:ext>
            </a:extLst>
          </p:cNvPr>
          <p:cNvSpPr txBox="1"/>
          <p:nvPr/>
        </p:nvSpPr>
        <p:spPr>
          <a:xfrm>
            <a:off x="8316088" y="1195979"/>
            <a:ext cx="309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100700"/>
                </a:solidFill>
              </a:rPr>
              <a:t>T</a:t>
            </a:r>
            <a:endParaRPr lang="es-PE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54135BD0-63DA-45D6-8594-F74459CB667A}"/>
              </a:ext>
            </a:extLst>
          </p:cNvPr>
          <p:cNvSpPr/>
          <p:nvPr/>
        </p:nvSpPr>
        <p:spPr>
          <a:xfrm>
            <a:off x="6658377" y="789651"/>
            <a:ext cx="2356834" cy="1536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9D6FC50D-E71D-4BD3-9683-86F950EA77AC}"/>
              </a:ext>
            </a:extLst>
          </p:cNvPr>
          <p:cNvSpPr txBox="1"/>
          <p:nvPr/>
        </p:nvSpPr>
        <p:spPr>
          <a:xfrm>
            <a:off x="8415899" y="475965"/>
            <a:ext cx="4089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chemeClr val="accent1">
                    <a:lumMod val="50000"/>
                  </a:schemeClr>
                </a:solidFill>
              </a:rPr>
              <a:t>P1</a:t>
            </a:r>
            <a:endParaRPr lang="es-PE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8878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Optimización: </a:t>
            </a:r>
            <a:r>
              <a:rPr lang="es-PE" dirty="0">
                <a:solidFill>
                  <a:srgbClr val="100700"/>
                </a:solidFill>
              </a:rPr>
              <a:t>subiendo la colina (Hill </a:t>
            </a:r>
            <a:r>
              <a:rPr lang="es-PE" dirty="0" err="1">
                <a:solidFill>
                  <a:srgbClr val="100700"/>
                </a:solidFill>
              </a:rPr>
              <a:t>Climbing</a:t>
            </a:r>
            <a:r>
              <a:rPr lang="es-PE" dirty="0">
                <a:solidFill>
                  <a:srgbClr val="100700"/>
                </a:solidFill>
              </a:rPr>
              <a:t>)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Plan mejorado:</a:t>
            </a:r>
          </a:p>
          <a:p>
            <a:pPr lvl="1"/>
            <a:r>
              <a:rPr lang="es-ES" sz="1800" dirty="0">
                <a:solidFill>
                  <a:srgbClr val="100700"/>
                </a:solidFill>
              </a:rPr>
              <a:t>P1: 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s-PE" sz="1800" dirty="0">
                <a:solidFill>
                  <a:srgbClr val="100700"/>
                </a:solidFill>
              </a:rPr>
              <a:t>S (2 ⇾3)</a:t>
            </a:r>
          </a:p>
          <a:p>
            <a:pPr lvl="3">
              <a:lnSpc>
                <a:spcPct val="100000"/>
              </a:lnSpc>
              <a:spcBef>
                <a:spcPts val="600"/>
              </a:spcBef>
            </a:pPr>
            <a:r>
              <a:rPr lang="el-GR" sz="1800" dirty="0">
                <a:solidFill>
                  <a:srgbClr val="100700"/>
                </a:solidFill>
              </a:rPr>
              <a:t>α = </a:t>
            </a:r>
            <a:r>
              <a:rPr lang="es-PE" sz="1800" dirty="0">
                <a:solidFill>
                  <a:srgbClr val="100700"/>
                </a:solidFill>
              </a:rPr>
              <a:t>S ⋈ T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s-PE" sz="1800" dirty="0">
                <a:solidFill>
                  <a:srgbClr val="100700"/>
                </a:solidFill>
              </a:rPr>
              <a:t>R (1 ⇾ 4)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s-PE" sz="1800" dirty="0">
                <a:solidFill>
                  <a:srgbClr val="100700"/>
                </a:solidFill>
              </a:rPr>
              <a:t>T (3 ⇾4)</a:t>
            </a:r>
            <a:endParaRPr lang="es-ES" sz="1800" dirty="0">
              <a:solidFill>
                <a:srgbClr val="100700"/>
              </a:solidFill>
            </a:endParaRPr>
          </a:p>
          <a:p>
            <a:pPr lvl="1"/>
            <a:r>
              <a:rPr lang="es-ES" sz="1800" dirty="0">
                <a:solidFill>
                  <a:srgbClr val="100700"/>
                </a:solidFill>
              </a:rPr>
              <a:t>Calcular  la respuesta en el sitio 4. </a:t>
            </a:r>
          </a:p>
          <a:p>
            <a:pPr lvl="1"/>
            <a:endParaRPr lang="es-ES" sz="1800" dirty="0">
              <a:solidFill>
                <a:srgbClr val="100700"/>
              </a:solidFill>
            </a:endParaRPr>
          </a:p>
          <a:p>
            <a:pPr lvl="1"/>
            <a:endParaRPr lang="es-ES" sz="1800" dirty="0">
              <a:solidFill>
                <a:srgbClr val="100700"/>
              </a:solidFill>
            </a:endParaRPr>
          </a:p>
          <a:p>
            <a:pPr marL="1054100" lvl="2" indent="0">
              <a:buNone/>
            </a:pPr>
            <a:endParaRPr lang="es-ES" sz="1800" dirty="0">
              <a:solidFill>
                <a:srgbClr val="100700"/>
              </a:solidFill>
            </a:endParaRPr>
          </a:p>
          <a:p>
            <a:pPr marL="0" indent="0">
              <a:buNone/>
            </a:pPr>
            <a:endParaRPr lang="es-PE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7271A9F-8BDD-45A4-88E2-F99B04695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126" y="944754"/>
            <a:ext cx="1311165" cy="330373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9829DBFE-1103-40D1-B272-EA65C34AA5FC}"/>
              </a:ext>
            </a:extLst>
          </p:cNvPr>
          <p:cNvSpPr/>
          <p:nvPr/>
        </p:nvSpPr>
        <p:spPr>
          <a:xfrm>
            <a:off x="5004343" y="2333708"/>
            <a:ext cx="508716" cy="3928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1</a:t>
            </a:r>
            <a:endParaRPr lang="es-PE" dirty="0">
              <a:solidFill>
                <a:schemeClr val="tx1"/>
              </a:solidFill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4E1670B2-D86E-4FD6-96D9-8FF5994F39E3}"/>
              </a:ext>
            </a:extLst>
          </p:cNvPr>
          <p:cNvSpPr/>
          <p:nvPr/>
        </p:nvSpPr>
        <p:spPr>
          <a:xfrm>
            <a:off x="5588185" y="1481556"/>
            <a:ext cx="508716" cy="3928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4</a:t>
            </a:r>
            <a:endParaRPr lang="es-PE" dirty="0">
              <a:solidFill>
                <a:schemeClr val="tx1"/>
              </a:solidFill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541381AF-DA69-4A19-98CF-964A39D68C23}"/>
              </a:ext>
            </a:extLst>
          </p:cNvPr>
          <p:cNvSpPr/>
          <p:nvPr/>
        </p:nvSpPr>
        <p:spPr>
          <a:xfrm>
            <a:off x="5695509" y="2333708"/>
            <a:ext cx="508716" cy="3928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2</a:t>
            </a:r>
            <a:endParaRPr lang="es-PE" dirty="0">
              <a:solidFill>
                <a:schemeClr val="tx1"/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D43377C6-3939-4941-A19D-979401A0F264}"/>
              </a:ext>
            </a:extLst>
          </p:cNvPr>
          <p:cNvSpPr/>
          <p:nvPr/>
        </p:nvSpPr>
        <p:spPr>
          <a:xfrm>
            <a:off x="6446777" y="2345782"/>
            <a:ext cx="508716" cy="3928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3</a:t>
            </a:r>
            <a:endParaRPr lang="es-PE" dirty="0">
              <a:solidFill>
                <a:schemeClr val="tx1"/>
              </a:solidFill>
            </a:endParaRP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B3221A16-5B2C-4D51-9A12-91684A8CB2F0}"/>
              </a:ext>
            </a:extLst>
          </p:cNvPr>
          <p:cNvCxnSpPr>
            <a:cxnSpLocks/>
            <a:stCxn id="6" idx="0"/>
            <a:endCxn id="7" idx="3"/>
          </p:cNvCxnSpPr>
          <p:nvPr/>
        </p:nvCxnSpPr>
        <p:spPr>
          <a:xfrm flipV="1">
            <a:off x="5258701" y="1816837"/>
            <a:ext cx="403984" cy="516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877EBBB7-BAF0-4906-AA64-054021A66899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6204225" y="2530111"/>
            <a:ext cx="242552" cy="12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BEFAD67E-A83B-4D2D-B754-EA48EAD2E40B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>
          <a:xfrm flipH="1" flipV="1">
            <a:off x="6022401" y="1816837"/>
            <a:ext cx="678734" cy="528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F29A89D-D46B-4B50-8DD7-5972A32F79E4}"/>
              </a:ext>
            </a:extLst>
          </p:cNvPr>
          <p:cNvSpPr txBox="1"/>
          <p:nvPr/>
        </p:nvSpPr>
        <p:spPr>
          <a:xfrm>
            <a:off x="5137427" y="1925338"/>
            <a:ext cx="309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rgbClr val="100700"/>
                </a:solidFill>
              </a:rPr>
              <a:t>R</a:t>
            </a:r>
            <a:endParaRPr lang="es-PE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8D1D96A-E8DF-48C0-8EAA-2A2E223D3C34}"/>
              </a:ext>
            </a:extLst>
          </p:cNvPr>
          <p:cNvSpPr txBox="1"/>
          <p:nvPr/>
        </p:nvSpPr>
        <p:spPr>
          <a:xfrm>
            <a:off x="6096901" y="2565383"/>
            <a:ext cx="309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100700"/>
                </a:solidFill>
              </a:rPr>
              <a:t>S</a:t>
            </a:r>
            <a:endParaRPr lang="es-PE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B2F0790-1D8B-419D-8018-D9AB696BB08F}"/>
              </a:ext>
            </a:extLst>
          </p:cNvPr>
          <p:cNvSpPr txBox="1"/>
          <p:nvPr/>
        </p:nvSpPr>
        <p:spPr>
          <a:xfrm>
            <a:off x="6446777" y="1774713"/>
            <a:ext cx="7630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100700"/>
                </a:solidFill>
              </a:rPr>
              <a:t>S ⋈ T</a:t>
            </a:r>
          </a:p>
          <a:p>
            <a:r>
              <a:rPr lang="pt-BR" dirty="0">
                <a:solidFill>
                  <a:srgbClr val="100700"/>
                </a:solidFill>
              </a:rPr>
              <a:t> </a:t>
            </a:r>
            <a:endParaRPr lang="es-PE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5278036-07D9-467A-8795-40C4E9EB5D02}"/>
              </a:ext>
            </a:extLst>
          </p:cNvPr>
          <p:cNvSpPr/>
          <p:nvPr/>
        </p:nvSpPr>
        <p:spPr>
          <a:xfrm>
            <a:off x="4789066" y="1368385"/>
            <a:ext cx="2356834" cy="1536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B575432-7326-4E29-8FD1-70320A3542BE}"/>
              </a:ext>
            </a:extLst>
          </p:cNvPr>
          <p:cNvSpPr txBox="1"/>
          <p:nvPr/>
        </p:nvSpPr>
        <p:spPr>
          <a:xfrm>
            <a:off x="6546588" y="1054699"/>
            <a:ext cx="4089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chemeClr val="accent1">
                    <a:lumMod val="50000"/>
                  </a:schemeClr>
                </a:solidFill>
              </a:rPr>
              <a:t>P1</a:t>
            </a:r>
            <a:endParaRPr lang="es-PE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2985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7649" t="5610"/>
          <a:stretch/>
        </p:blipFill>
        <p:spPr>
          <a:xfrm>
            <a:off x="5294313" y="1216934"/>
            <a:ext cx="3812559" cy="3768437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Optimización: </a:t>
            </a:r>
            <a:r>
              <a:rPr lang="es-PE" dirty="0">
                <a:solidFill>
                  <a:srgbClr val="100700"/>
                </a:solidFill>
              </a:rPr>
              <a:t>subiendo la colina (Hill </a:t>
            </a:r>
            <a:r>
              <a:rPr lang="es-PE" dirty="0" err="1">
                <a:solidFill>
                  <a:srgbClr val="100700"/>
                </a:solidFill>
              </a:rPr>
              <a:t>Climbing</a:t>
            </a:r>
            <a:r>
              <a:rPr lang="es-PE" dirty="0">
                <a:solidFill>
                  <a:srgbClr val="100700"/>
                </a:solidFill>
              </a:rPr>
              <a:t>)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Repetir búsqueda local:</a:t>
            </a:r>
          </a:p>
          <a:p>
            <a:pPr lvl="1"/>
            <a:r>
              <a:rPr lang="es-ES" sz="1800" dirty="0">
                <a:solidFill>
                  <a:srgbClr val="100700"/>
                </a:solidFill>
              </a:rPr>
              <a:t>Tratar </a:t>
            </a:r>
            <a:r>
              <a:rPr lang="el-GR" sz="1800" dirty="0">
                <a:solidFill>
                  <a:srgbClr val="100700"/>
                </a:solidFill>
              </a:rPr>
              <a:t>α = </a:t>
            </a:r>
            <a:r>
              <a:rPr lang="es-ES" sz="1800" dirty="0">
                <a:solidFill>
                  <a:srgbClr val="100700"/>
                </a:solidFill>
              </a:rPr>
              <a:t>S ⋈ T como una relación. </a:t>
            </a:r>
          </a:p>
          <a:p>
            <a:pPr lvl="1"/>
            <a:endParaRPr lang="es-ES" sz="1800" dirty="0">
              <a:solidFill>
                <a:srgbClr val="100700"/>
              </a:solidFill>
            </a:endParaRPr>
          </a:p>
          <a:p>
            <a:pPr lvl="1"/>
            <a:endParaRPr lang="es-ES" sz="1800" dirty="0">
              <a:solidFill>
                <a:srgbClr val="100700"/>
              </a:solidFill>
            </a:endParaRPr>
          </a:p>
          <a:p>
            <a:pPr marL="1054100" lvl="2" indent="0">
              <a:buNone/>
            </a:pPr>
            <a:endParaRPr lang="es-ES" sz="1800" dirty="0">
              <a:solidFill>
                <a:srgbClr val="100700"/>
              </a:solidFill>
            </a:endParaRPr>
          </a:p>
          <a:p>
            <a:pPr marL="0" indent="0">
              <a:buNone/>
            </a:pPr>
            <a:endParaRPr lang="es-PE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407" y="2165394"/>
            <a:ext cx="2382768" cy="162834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6BF760A-D0B0-49E3-9652-94E3F82E7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265" y="2454772"/>
            <a:ext cx="1176966" cy="29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3966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7649" t="5610"/>
          <a:stretch/>
        </p:blipFill>
        <p:spPr>
          <a:xfrm>
            <a:off x="5294313" y="1216934"/>
            <a:ext cx="3812559" cy="3768437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Optimización: </a:t>
            </a:r>
            <a:r>
              <a:rPr lang="es-PE" dirty="0">
                <a:solidFill>
                  <a:srgbClr val="100700"/>
                </a:solidFill>
              </a:rPr>
              <a:t>subiendo la colina (Hill </a:t>
            </a:r>
            <a:r>
              <a:rPr lang="es-PE" dirty="0" err="1">
                <a:solidFill>
                  <a:srgbClr val="100700"/>
                </a:solidFill>
              </a:rPr>
              <a:t>Climbing</a:t>
            </a:r>
            <a:r>
              <a:rPr lang="es-PE" dirty="0">
                <a:solidFill>
                  <a:srgbClr val="100700"/>
                </a:solidFill>
              </a:rPr>
              <a:t>)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Repetir búsqueda local:</a:t>
            </a:r>
          </a:p>
          <a:p>
            <a:pPr lvl="1"/>
            <a:r>
              <a:rPr lang="es-ES" sz="1800" dirty="0">
                <a:solidFill>
                  <a:srgbClr val="100700"/>
                </a:solidFill>
              </a:rPr>
              <a:t>Tratar </a:t>
            </a:r>
            <a:r>
              <a:rPr lang="el-GR" sz="1800" dirty="0">
                <a:solidFill>
                  <a:srgbClr val="100700"/>
                </a:solidFill>
              </a:rPr>
              <a:t>α = </a:t>
            </a:r>
            <a:r>
              <a:rPr lang="es-ES" sz="1800" dirty="0">
                <a:solidFill>
                  <a:srgbClr val="100700"/>
                </a:solidFill>
              </a:rPr>
              <a:t>S ⋈ T como una relación. </a:t>
            </a:r>
          </a:p>
          <a:p>
            <a:pPr lvl="1"/>
            <a:endParaRPr lang="es-ES" sz="1800" dirty="0">
              <a:solidFill>
                <a:srgbClr val="100700"/>
              </a:solidFill>
            </a:endParaRPr>
          </a:p>
          <a:p>
            <a:pPr lvl="1"/>
            <a:endParaRPr lang="es-ES" sz="1800" dirty="0">
              <a:solidFill>
                <a:srgbClr val="100700"/>
              </a:solidFill>
            </a:endParaRPr>
          </a:p>
          <a:p>
            <a:pPr marL="1054100" lvl="2" indent="0">
              <a:buNone/>
            </a:pPr>
            <a:endParaRPr lang="es-ES" sz="1800" dirty="0">
              <a:solidFill>
                <a:srgbClr val="100700"/>
              </a:solidFill>
            </a:endParaRPr>
          </a:p>
          <a:p>
            <a:pPr marL="0" indent="0">
              <a:buNone/>
            </a:pPr>
            <a:endParaRPr lang="es-PE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407" y="2165394"/>
            <a:ext cx="2382768" cy="162834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6BF760A-D0B0-49E3-9652-94E3F82E7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265" y="2454772"/>
            <a:ext cx="1176966" cy="29655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E99942A-7456-4495-B09E-4EF2C891049C}"/>
              </a:ext>
            </a:extLst>
          </p:cNvPr>
          <p:cNvSpPr txBox="1"/>
          <p:nvPr/>
        </p:nvSpPr>
        <p:spPr>
          <a:xfrm>
            <a:off x="517007" y="422320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800" dirty="0">
                <a:solidFill>
                  <a:srgbClr val="100700"/>
                </a:solidFill>
              </a:rPr>
              <a:t>|S ⋈ T| = 5               |S ⋈ T ⋈ R| = 8  </a:t>
            </a:r>
            <a:endParaRPr lang="es-PE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5A52958-3FD6-4F6C-9FAE-549DB4439C01}"/>
              </a:ext>
            </a:extLst>
          </p:cNvPr>
          <p:cNvSpPr txBox="1"/>
          <p:nvPr/>
        </p:nvSpPr>
        <p:spPr>
          <a:xfrm>
            <a:off x="7407797" y="2651641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5+8=13</a:t>
            </a:r>
            <a:endParaRPr lang="es-PE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9E21970-6550-48E6-9683-255969F39704}"/>
              </a:ext>
            </a:extLst>
          </p:cNvPr>
          <p:cNvSpPr txBox="1"/>
          <p:nvPr/>
        </p:nvSpPr>
        <p:spPr>
          <a:xfrm>
            <a:off x="7456025" y="4751287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10+8=18</a:t>
            </a:r>
            <a:endParaRPr lang="es-PE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3E58833-2699-47A3-89E2-4795451ED2A6}"/>
              </a:ext>
            </a:extLst>
          </p:cNvPr>
          <p:cNvSpPr txBox="1"/>
          <p:nvPr/>
        </p:nvSpPr>
        <p:spPr>
          <a:xfrm>
            <a:off x="2634493" y="3424411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10+5=15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130002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Costo de Asignación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Ejemplo: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459" y="1395411"/>
            <a:ext cx="7434671" cy="1542640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3452325" y="3231349"/>
            <a:ext cx="2239200" cy="728651"/>
          </a:xfrm>
          <a:prstGeom prst="ellipse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600" dirty="0">
                <a:solidFill>
                  <a:sysClr val="windowText" lastClr="000000"/>
                </a:solidFill>
              </a:rPr>
              <a:t>¿Dónde alojamos F</a:t>
            </a:r>
            <a:r>
              <a:rPr lang="es-PE" sz="1600" baseline="-25000" dirty="0">
                <a:solidFill>
                  <a:sysClr val="windowText" lastClr="000000"/>
                </a:solidFill>
              </a:rPr>
              <a:t>1</a:t>
            </a:r>
            <a:r>
              <a:rPr lang="es-PE" sz="1600" dirty="0">
                <a:solidFill>
                  <a:sysClr val="windowText" lastClr="000000"/>
                </a:solidFill>
              </a:rPr>
              <a:t> y F</a:t>
            </a:r>
            <a:r>
              <a:rPr lang="es-PE" sz="1600" baseline="-25000" dirty="0">
                <a:solidFill>
                  <a:sysClr val="windowText" lastClr="000000"/>
                </a:solidFill>
              </a:rPr>
              <a:t>2</a:t>
            </a:r>
            <a:r>
              <a:rPr lang="es-PE" sz="160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8" name="Rectángulo redondeado 7"/>
          <p:cNvSpPr/>
          <p:nvPr/>
        </p:nvSpPr>
        <p:spPr>
          <a:xfrm>
            <a:off x="2959200" y="4500000"/>
            <a:ext cx="784800" cy="446400"/>
          </a:xfrm>
          <a:prstGeom prst="round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600" dirty="0">
                <a:solidFill>
                  <a:sysClr val="windowText" lastClr="000000"/>
                </a:solidFill>
              </a:rPr>
              <a:t>Sitio A</a:t>
            </a:r>
          </a:p>
        </p:txBody>
      </p:sp>
      <p:sp>
        <p:nvSpPr>
          <p:cNvPr id="9" name="Rectángulo redondeado 8"/>
          <p:cNvSpPr/>
          <p:nvPr/>
        </p:nvSpPr>
        <p:spPr>
          <a:xfrm>
            <a:off x="5503350" y="4500000"/>
            <a:ext cx="784800" cy="446400"/>
          </a:xfrm>
          <a:prstGeom prst="round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600" dirty="0">
                <a:solidFill>
                  <a:sysClr val="windowText" lastClr="000000"/>
                </a:solidFill>
              </a:rPr>
              <a:t>Sitio B</a:t>
            </a:r>
          </a:p>
        </p:txBody>
      </p:sp>
      <p:cxnSp>
        <p:nvCxnSpPr>
          <p:cNvPr id="11" name="Conector recto de flecha 10"/>
          <p:cNvCxnSpPr>
            <a:stCxn id="7" idx="3"/>
            <a:endCxn id="8" idx="0"/>
          </p:cNvCxnSpPr>
          <p:nvPr/>
        </p:nvCxnSpPr>
        <p:spPr>
          <a:xfrm flipH="1">
            <a:off x="3351600" y="3853292"/>
            <a:ext cx="428648" cy="646708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>
            <a:stCxn id="7" idx="5"/>
            <a:endCxn id="9" idx="0"/>
          </p:cNvCxnSpPr>
          <p:nvPr/>
        </p:nvCxnSpPr>
        <p:spPr>
          <a:xfrm>
            <a:off x="5363602" y="3853292"/>
            <a:ext cx="532148" cy="646708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>
            <a:stCxn id="7" idx="4"/>
            <a:endCxn id="6" idx="2"/>
          </p:cNvCxnSpPr>
          <p:nvPr/>
        </p:nvCxnSpPr>
        <p:spPr>
          <a:xfrm>
            <a:off x="4571925" y="3960000"/>
            <a:ext cx="75" cy="609025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/>
          <p:cNvSpPr txBox="1"/>
          <p:nvPr/>
        </p:nvSpPr>
        <p:spPr>
          <a:xfrm>
            <a:off x="4429899" y="456576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718573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Optimización: </a:t>
            </a:r>
            <a:r>
              <a:rPr lang="es-PE" dirty="0">
                <a:solidFill>
                  <a:srgbClr val="100700"/>
                </a:solidFill>
              </a:rPr>
              <a:t>subiendo la colina (Hill </a:t>
            </a:r>
            <a:r>
              <a:rPr lang="es-PE" dirty="0" err="1">
                <a:solidFill>
                  <a:srgbClr val="100700"/>
                </a:solidFill>
              </a:rPr>
              <a:t>Climbing</a:t>
            </a:r>
            <a:r>
              <a:rPr lang="es-PE" dirty="0">
                <a:solidFill>
                  <a:srgbClr val="100700"/>
                </a:solidFill>
              </a:rPr>
              <a:t>)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Repetir búsqueda local:</a:t>
            </a:r>
          </a:p>
          <a:p>
            <a:pPr lvl="1"/>
            <a:r>
              <a:rPr lang="es-ES" sz="1800" dirty="0">
                <a:solidFill>
                  <a:srgbClr val="100700"/>
                </a:solidFill>
              </a:rPr>
              <a:t>Tratar </a:t>
            </a:r>
            <a:r>
              <a:rPr lang="el-GR" sz="1800" dirty="0">
                <a:solidFill>
                  <a:srgbClr val="100700"/>
                </a:solidFill>
              </a:rPr>
              <a:t>α = </a:t>
            </a:r>
            <a:r>
              <a:rPr lang="es-ES" sz="1800" dirty="0">
                <a:solidFill>
                  <a:srgbClr val="100700"/>
                </a:solidFill>
              </a:rPr>
              <a:t>S ⋈ T como una relación. </a:t>
            </a:r>
          </a:p>
          <a:p>
            <a:pPr lvl="1"/>
            <a:endParaRPr lang="es-ES" sz="1800" dirty="0">
              <a:solidFill>
                <a:srgbClr val="100700"/>
              </a:solidFill>
            </a:endParaRPr>
          </a:p>
          <a:p>
            <a:pPr lvl="1"/>
            <a:endParaRPr lang="es-ES" sz="1800" dirty="0">
              <a:solidFill>
                <a:srgbClr val="100700"/>
              </a:solidFill>
            </a:endParaRPr>
          </a:p>
          <a:p>
            <a:pPr marL="1054100" lvl="2" indent="0">
              <a:buNone/>
            </a:pPr>
            <a:endParaRPr lang="es-ES" sz="1800" dirty="0">
              <a:solidFill>
                <a:srgbClr val="100700"/>
              </a:solidFill>
            </a:endParaRPr>
          </a:p>
          <a:p>
            <a:pPr marL="0" indent="0">
              <a:buNone/>
            </a:pPr>
            <a:endParaRPr lang="es-PE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407" y="2165394"/>
            <a:ext cx="2382768" cy="162834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6BF760A-D0B0-49E3-9652-94E3F82E7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65" y="2454772"/>
            <a:ext cx="1176966" cy="29655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E99942A-7456-4495-B09E-4EF2C891049C}"/>
              </a:ext>
            </a:extLst>
          </p:cNvPr>
          <p:cNvSpPr txBox="1"/>
          <p:nvPr/>
        </p:nvSpPr>
        <p:spPr>
          <a:xfrm>
            <a:off x="517007" y="422320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800" dirty="0">
                <a:solidFill>
                  <a:srgbClr val="100700"/>
                </a:solidFill>
              </a:rPr>
              <a:t>|S ⋈ T| = 5               |S ⋈ T ⋈ R| = 8  </a:t>
            </a:r>
            <a:endParaRPr lang="es-PE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011BCB7C-1048-4C9E-8705-6EE15EF54001}"/>
              </a:ext>
            </a:extLst>
          </p:cNvPr>
          <p:cNvSpPr/>
          <p:nvPr/>
        </p:nvSpPr>
        <p:spPr>
          <a:xfrm>
            <a:off x="5207826" y="3161786"/>
            <a:ext cx="508716" cy="3928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1</a:t>
            </a:r>
            <a:endParaRPr lang="es-PE" dirty="0">
              <a:solidFill>
                <a:schemeClr val="tx1"/>
              </a:solidFill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42F69C31-7405-455B-9C90-009F55974E15}"/>
              </a:ext>
            </a:extLst>
          </p:cNvPr>
          <p:cNvSpPr/>
          <p:nvPr/>
        </p:nvSpPr>
        <p:spPr>
          <a:xfrm>
            <a:off x="6039049" y="2311952"/>
            <a:ext cx="508716" cy="3928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4</a:t>
            </a:r>
            <a:endParaRPr lang="es-PE" dirty="0">
              <a:solidFill>
                <a:schemeClr val="tx1"/>
              </a:solidFill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6294F9D-C216-4D07-AE87-0869CCDFC844}"/>
              </a:ext>
            </a:extLst>
          </p:cNvPr>
          <p:cNvSpPr/>
          <p:nvPr/>
        </p:nvSpPr>
        <p:spPr>
          <a:xfrm>
            <a:off x="7298608" y="3158059"/>
            <a:ext cx="508716" cy="3928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2</a:t>
            </a:r>
            <a:endParaRPr lang="es-PE" dirty="0">
              <a:solidFill>
                <a:schemeClr val="tx1"/>
              </a:solidFill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FA67F18C-B509-4120-898B-38A7DF450E73}"/>
              </a:ext>
            </a:extLst>
          </p:cNvPr>
          <p:cNvSpPr/>
          <p:nvPr/>
        </p:nvSpPr>
        <p:spPr>
          <a:xfrm>
            <a:off x="6376125" y="3161786"/>
            <a:ext cx="508716" cy="3928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3</a:t>
            </a:r>
            <a:endParaRPr lang="es-PE" dirty="0">
              <a:solidFill>
                <a:schemeClr val="tx1"/>
              </a:solidFill>
            </a:endParaRP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BFCD3BB6-367C-4BEA-AAD8-0BF99ADE4FA6}"/>
              </a:ext>
            </a:extLst>
          </p:cNvPr>
          <p:cNvCxnSpPr>
            <a:cxnSpLocks/>
            <a:stCxn id="12" idx="7"/>
            <a:endCxn id="13" idx="3"/>
          </p:cNvCxnSpPr>
          <p:nvPr/>
        </p:nvCxnSpPr>
        <p:spPr>
          <a:xfrm flipV="1">
            <a:off x="5642042" y="2647233"/>
            <a:ext cx="471507" cy="572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E35CB78B-2791-4563-BEF7-08997AC31559}"/>
              </a:ext>
            </a:extLst>
          </p:cNvPr>
          <p:cNvCxnSpPr>
            <a:cxnSpLocks/>
            <a:stCxn id="14" idx="2"/>
            <a:endCxn id="15" idx="6"/>
          </p:cNvCxnSpPr>
          <p:nvPr/>
        </p:nvCxnSpPr>
        <p:spPr>
          <a:xfrm flipH="1">
            <a:off x="6884841" y="3354462"/>
            <a:ext cx="413767" cy="3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A22AB22D-4F89-447E-B857-4AB98BCD72F7}"/>
              </a:ext>
            </a:extLst>
          </p:cNvPr>
          <p:cNvCxnSpPr>
            <a:cxnSpLocks/>
            <a:stCxn id="15" idx="2"/>
            <a:endCxn id="12" idx="6"/>
          </p:cNvCxnSpPr>
          <p:nvPr/>
        </p:nvCxnSpPr>
        <p:spPr>
          <a:xfrm flipH="1">
            <a:off x="5716542" y="3358189"/>
            <a:ext cx="6595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2558C24-D1F3-4C1E-8D08-990D34EE3237}"/>
              </a:ext>
            </a:extLst>
          </p:cNvPr>
          <p:cNvSpPr txBox="1"/>
          <p:nvPr/>
        </p:nvSpPr>
        <p:spPr>
          <a:xfrm>
            <a:off x="5404273" y="2706720"/>
            <a:ext cx="309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R</a:t>
            </a:r>
            <a:endParaRPr lang="es-PE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6DBBC6D-82F5-4F1D-B7A8-0E5794CDC47F}"/>
              </a:ext>
            </a:extLst>
          </p:cNvPr>
          <p:cNvSpPr txBox="1"/>
          <p:nvPr/>
        </p:nvSpPr>
        <p:spPr>
          <a:xfrm>
            <a:off x="6940949" y="3034645"/>
            <a:ext cx="309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100700"/>
                </a:solidFill>
              </a:rPr>
              <a:t>S</a:t>
            </a:r>
            <a:endParaRPr lang="es-P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451F1793-3984-4CC5-AF6C-62B63A75FCEB}"/>
                  </a:ext>
                </a:extLst>
              </p:cNvPr>
              <p:cNvSpPr txBox="1"/>
              <p:nvPr/>
            </p:nvSpPr>
            <p:spPr>
              <a:xfrm>
                <a:off x="5618247" y="3046685"/>
                <a:ext cx="96099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0" i="1" dirty="0" smtClean="0">
                          <a:solidFill>
                            <a:srgbClr val="1007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pt-BR" sz="1400" i="1" dirty="0" smtClean="0">
                          <a:solidFill>
                            <a:srgbClr val="1007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⋈</m:t>
                      </m:r>
                      <m:r>
                        <a:rPr lang="es-ES" sz="1400" b="0" i="1" dirty="0" smtClean="0">
                          <a:solidFill>
                            <a:srgbClr val="1007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s-PE" sz="1400" dirty="0"/>
              </a:p>
            </p:txBody>
          </p:sp>
        </mc:Choice>
        <mc:Fallback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451F1793-3984-4CC5-AF6C-62B63A75F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247" y="3046685"/>
                <a:ext cx="960990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CuadroTexto 30">
            <a:extLst>
              <a:ext uri="{FF2B5EF4-FFF2-40B4-BE49-F238E27FC236}">
                <a16:creationId xmlns:a16="http://schemas.microsoft.com/office/drawing/2014/main" id="{818B8E75-CAEB-431C-A8B2-F971AEA0BE13}"/>
              </a:ext>
            </a:extLst>
          </p:cNvPr>
          <p:cNvSpPr txBox="1"/>
          <p:nvPr/>
        </p:nvSpPr>
        <p:spPr>
          <a:xfrm>
            <a:off x="6185883" y="1970025"/>
            <a:ext cx="4089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chemeClr val="accent1">
                    <a:lumMod val="50000"/>
                  </a:schemeClr>
                </a:solidFill>
              </a:rPr>
              <a:t>P2</a:t>
            </a:r>
            <a:endParaRPr lang="es-PE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1728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5B3837-2621-455F-BCB3-E549D256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7134BB34-4BBE-41E7-935F-BBDDC4CC434B}"/>
              </a:ext>
            </a:extLst>
          </p:cNvPr>
          <p:cNvSpPr/>
          <p:nvPr/>
        </p:nvSpPr>
        <p:spPr>
          <a:xfrm>
            <a:off x="434948" y="2648483"/>
            <a:ext cx="508716" cy="3928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1</a:t>
            </a:r>
            <a:endParaRPr lang="es-PE" dirty="0">
              <a:solidFill>
                <a:schemeClr val="tx1"/>
              </a:solidFill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F374D2E1-69CE-4D72-9820-9AFF50AD2E83}"/>
              </a:ext>
            </a:extLst>
          </p:cNvPr>
          <p:cNvSpPr/>
          <p:nvPr/>
        </p:nvSpPr>
        <p:spPr>
          <a:xfrm>
            <a:off x="1018790" y="1796331"/>
            <a:ext cx="508716" cy="3928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4</a:t>
            </a:r>
            <a:endParaRPr lang="es-PE" dirty="0">
              <a:solidFill>
                <a:schemeClr val="tx1"/>
              </a:solidFill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AE01ADDB-63C1-4217-9CBB-B3A37C94E0C4}"/>
              </a:ext>
            </a:extLst>
          </p:cNvPr>
          <p:cNvSpPr/>
          <p:nvPr/>
        </p:nvSpPr>
        <p:spPr>
          <a:xfrm>
            <a:off x="1126114" y="2648483"/>
            <a:ext cx="508716" cy="3928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2</a:t>
            </a:r>
            <a:endParaRPr lang="es-PE" dirty="0">
              <a:solidFill>
                <a:schemeClr val="tx1"/>
              </a:solidFill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59FFDBF3-B66D-483B-BE0D-0AB3B4FDDB84}"/>
              </a:ext>
            </a:extLst>
          </p:cNvPr>
          <p:cNvSpPr/>
          <p:nvPr/>
        </p:nvSpPr>
        <p:spPr>
          <a:xfrm>
            <a:off x="1877382" y="2660557"/>
            <a:ext cx="508716" cy="3928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3</a:t>
            </a:r>
            <a:endParaRPr lang="es-PE" dirty="0">
              <a:solidFill>
                <a:schemeClr val="tx1"/>
              </a:solidFill>
            </a:endParaRP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04EE786E-066C-4647-99FB-4873B0BCF7AE}"/>
              </a:ext>
            </a:extLst>
          </p:cNvPr>
          <p:cNvCxnSpPr>
            <a:stCxn id="4" idx="0"/>
            <a:endCxn id="5" idx="3"/>
          </p:cNvCxnSpPr>
          <p:nvPr/>
        </p:nvCxnSpPr>
        <p:spPr>
          <a:xfrm flipV="1">
            <a:off x="689306" y="2131612"/>
            <a:ext cx="403984" cy="516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3D7F0C37-BFA0-46AD-95F0-03A9E5297DBD}"/>
              </a:ext>
            </a:extLst>
          </p:cNvPr>
          <p:cNvCxnSpPr>
            <a:stCxn id="6" idx="0"/>
            <a:endCxn id="5" idx="4"/>
          </p:cNvCxnSpPr>
          <p:nvPr/>
        </p:nvCxnSpPr>
        <p:spPr>
          <a:xfrm flipH="1" flipV="1">
            <a:off x="1273148" y="2189137"/>
            <a:ext cx="107324" cy="459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E87AB567-70D4-4E1D-94E7-755973DFD583}"/>
              </a:ext>
            </a:extLst>
          </p:cNvPr>
          <p:cNvCxnSpPr>
            <a:stCxn id="7" idx="0"/>
            <a:endCxn id="5" idx="5"/>
          </p:cNvCxnSpPr>
          <p:nvPr/>
        </p:nvCxnSpPr>
        <p:spPr>
          <a:xfrm flipH="1" flipV="1">
            <a:off x="1453006" y="2131612"/>
            <a:ext cx="678734" cy="528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5F86989-F6A6-49FF-ADC1-FEEB763E07F3}"/>
              </a:ext>
            </a:extLst>
          </p:cNvPr>
          <p:cNvSpPr txBox="1"/>
          <p:nvPr/>
        </p:nvSpPr>
        <p:spPr>
          <a:xfrm>
            <a:off x="544330" y="2205381"/>
            <a:ext cx="309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rgbClr val="100700"/>
                </a:solidFill>
              </a:rPr>
              <a:t>R</a:t>
            </a:r>
            <a:endParaRPr lang="es-PE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C9B06B7-ED2A-44AF-BBF2-BA913A0FAF71}"/>
              </a:ext>
            </a:extLst>
          </p:cNvPr>
          <p:cNvSpPr txBox="1"/>
          <p:nvPr/>
        </p:nvSpPr>
        <p:spPr>
          <a:xfrm>
            <a:off x="1024158" y="2298294"/>
            <a:ext cx="309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100700"/>
                </a:solidFill>
              </a:rPr>
              <a:t>S</a:t>
            </a:r>
            <a:endParaRPr lang="es-PE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D09A1D2-E1C3-457B-BCB8-33846FB60D1F}"/>
              </a:ext>
            </a:extLst>
          </p:cNvPr>
          <p:cNvSpPr txBox="1"/>
          <p:nvPr/>
        </p:nvSpPr>
        <p:spPr>
          <a:xfrm>
            <a:off x="1795280" y="2139914"/>
            <a:ext cx="309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100700"/>
                </a:solidFill>
              </a:rPr>
              <a:t>T</a:t>
            </a:r>
            <a:endParaRPr lang="es-PE" dirty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6CCE82A-D382-4904-B879-E24CE399E9DD}"/>
              </a:ext>
            </a:extLst>
          </p:cNvPr>
          <p:cNvSpPr/>
          <p:nvPr/>
        </p:nvSpPr>
        <p:spPr>
          <a:xfrm>
            <a:off x="3187118" y="2657799"/>
            <a:ext cx="508716" cy="3928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1</a:t>
            </a:r>
            <a:endParaRPr lang="es-PE" dirty="0">
              <a:solidFill>
                <a:schemeClr val="tx1"/>
              </a:solidFill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C5C7F10E-9CF8-4113-9AA4-9C53A7EC0FDA}"/>
              </a:ext>
            </a:extLst>
          </p:cNvPr>
          <p:cNvSpPr/>
          <p:nvPr/>
        </p:nvSpPr>
        <p:spPr>
          <a:xfrm>
            <a:off x="3770960" y="1805647"/>
            <a:ext cx="508716" cy="3928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4</a:t>
            </a:r>
            <a:endParaRPr lang="es-PE" dirty="0">
              <a:solidFill>
                <a:schemeClr val="tx1"/>
              </a:solidFill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4964D8FD-74F6-4FEE-A62C-DE843A61E08F}"/>
              </a:ext>
            </a:extLst>
          </p:cNvPr>
          <p:cNvSpPr/>
          <p:nvPr/>
        </p:nvSpPr>
        <p:spPr>
          <a:xfrm>
            <a:off x="3878284" y="2657799"/>
            <a:ext cx="508716" cy="3928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2</a:t>
            </a:r>
            <a:endParaRPr lang="es-PE" dirty="0">
              <a:solidFill>
                <a:schemeClr val="tx1"/>
              </a:solidFill>
            </a:endParaRP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7C322114-636A-4E1D-856B-749D819AFD3F}"/>
              </a:ext>
            </a:extLst>
          </p:cNvPr>
          <p:cNvSpPr/>
          <p:nvPr/>
        </p:nvSpPr>
        <p:spPr>
          <a:xfrm>
            <a:off x="4629552" y="2669873"/>
            <a:ext cx="508716" cy="3928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3</a:t>
            </a:r>
            <a:endParaRPr lang="es-PE" dirty="0">
              <a:solidFill>
                <a:schemeClr val="tx1"/>
              </a:solidFill>
            </a:endParaRP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5D380B29-3762-488C-9E44-D8A598BB5F67}"/>
              </a:ext>
            </a:extLst>
          </p:cNvPr>
          <p:cNvCxnSpPr>
            <a:cxnSpLocks/>
            <a:stCxn id="14" idx="0"/>
            <a:endCxn id="15" idx="3"/>
          </p:cNvCxnSpPr>
          <p:nvPr/>
        </p:nvCxnSpPr>
        <p:spPr>
          <a:xfrm flipV="1">
            <a:off x="3441476" y="2140928"/>
            <a:ext cx="403984" cy="516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40AC889E-2B56-46E4-A309-5714ED898B95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>
            <a:off x="4387000" y="2854202"/>
            <a:ext cx="242552" cy="12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3905687F-AFDD-42AF-85E3-AD6210FF30C6}"/>
              </a:ext>
            </a:extLst>
          </p:cNvPr>
          <p:cNvCxnSpPr>
            <a:cxnSpLocks/>
            <a:stCxn id="17" idx="0"/>
            <a:endCxn id="15" idx="5"/>
          </p:cNvCxnSpPr>
          <p:nvPr/>
        </p:nvCxnSpPr>
        <p:spPr>
          <a:xfrm flipH="1" flipV="1">
            <a:off x="4205176" y="2140928"/>
            <a:ext cx="678734" cy="528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4F48526-F5FA-4CB1-9672-DDA5724CC2E0}"/>
              </a:ext>
            </a:extLst>
          </p:cNvPr>
          <p:cNvSpPr txBox="1"/>
          <p:nvPr/>
        </p:nvSpPr>
        <p:spPr>
          <a:xfrm>
            <a:off x="3320202" y="2249429"/>
            <a:ext cx="309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rgbClr val="100700"/>
                </a:solidFill>
              </a:rPr>
              <a:t>R</a:t>
            </a:r>
            <a:endParaRPr lang="es-PE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77AB6C78-B7B7-4041-B559-C4CEAD8861C1}"/>
              </a:ext>
            </a:extLst>
          </p:cNvPr>
          <p:cNvSpPr txBox="1"/>
          <p:nvPr/>
        </p:nvSpPr>
        <p:spPr>
          <a:xfrm>
            <a:off x="4279676" y="2889474"/>
            <a:ext cx="309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100700"/>
                </a:solidFill>
              </a:rPr>
              <a:t>S</a:t>
            </a:r>
            <a:endParaRPr lang="es-PE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B947589-9C34-454F-864C-4EEFBD7D6493}"/>
              </a:ext>
            </a:extLst>
          </p:cNvPr>
          <p:cNvSpPr txBox="1"/>
          <p:nvPr/>
        </p:nvSpPr>
        <p:spPr>
          <a:xfrm>
            <a:off x="4629552" y="2098804"/>
            <a:ext cx="7630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100700"/>
                </a:solidFill>
              </a:rPr>
              <a:t>S ⋈ T</a:t>
            </a:r>
          </a:p>
          <a:p>
            <a:r>
              <a:rPr lang="pt-BR" dirty="0">
                <a:solidFill>
                  <a:srgbClr val="100700"/>
                </a:solidFill>
              </a:rPr>
              <a:t> </a:t>
            </a:r>
            <a:endParaRPr lang="es-PE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D01B39D3-BD18-4E6A-A9AE-B3FCAFEF0A86}"/>
              </a:ext>
            </a:extLst>
          </p:cNvPr>
          <p:cNvSpPr/>
          <p:nvPr/>
        </p:nvSpPr>
        <p:spPr>
          <a:xfrm>
            <a:off x="2971841" y="1692476"/>
            <a:ext cx="2356834" cy="1536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2832D990-CF76-4CBD-908D-B5F12BB3BF38}"/>
              </a:ext>
            </a:extLst>
          </p:cNvPr>
          <p:cNvSpPr txBox="1"/>
          <p:nvPr/>
        </p:nvSpPr>
        <p:spPr>
          <a:xfrm>
            <a:off x="4729363" y="1378790"/>
            <a:ext cx="4089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chemeClr val="accent1">
                    <a:lumMod val="50000"/>
                  </a:schemeClr>
                </a:solidFill>
              </a:rPr>
              <a:t>P1</a:t>
            </a:r>
            <a:endParaRPr lang="es-PE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00DEC48E-870C-4E7F-B4B1-E3CEFA65A398}"/>
              </a:ext>
            </a:extLst>
          </p:cNvPr>
          <p:cNvSpPr/>
          <p:nvPr/>
        </p:nvSpPr>
        <p:spPr>
          <a:xfrm>
            <a:off x="5941787" y="2596942"/>
            <a:ext cx="508716" cy="3928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1</a:t>
            </a:r>
            <a:endParaRPr lang="es-PE" dirty="0">
              <a:solidFill>
                <a:schemeClr val="tx1"/>
              </a:solidFill>
            </a:endParaRP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240ED25E-4208-482E-8949-4E991C334E1E}"/>
              </a:ext>
            </a:extLst>
          </p:cNvPr>
          <p:cNvSpPr/>
          <p:nvPr/>
        </p:nvSpPr>
        <p:spPr>
          <a:xfrm>
            <a:off x="6773010" y="1747108"/>
            <a:ext cx="508716" cy="3928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4</a:t>
            </a:r>
            <a:endParaRPr lang="es-PE" dirty="0">
              <a:solidFill>
                <a:schemeClr val="tx1"/>
              </a:solidFill>
            </a:endParaRP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579D1E12-860F-4F6C-A9B7-46B5B1722BEC}"/>
              </a:ext>
            </a:extLst>
          </p:cNvPr>
          <p:cNvSpPr/>
          <p:nvPr/>
        </p:nvSpPr>
        <p:spPr>
          <a:xfrm>
            <a:off x="8032569" y="2593215"/>
            <a:ext cx="508716" cy="3928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2</a:t>
            </a:r>
            <a:endParaRPr lang="es-PE" dirty="0">
              <a:solidFill>
                <a:schemeClr val="tx1"/>
              </a:solidFill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62268D13-1EF9-4760-AB7D-A1879D4F1285}"/>
              </a:ext>
            </a:extLst>
          </p:cNvPr>
          <p:cNvSpPr/>
          <p:nvPr/>
        </p:nvSpPr>
        <p:spPr>
          <a:xfrm>
            <a:off x="7110086" y="2596942"/>
            <a:ext cx="508716" cy="3928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3</a:t>
            </a:r>
            <a:endParaRPr lang="es-PE" dirty="0">
              <a:solidFill>
                <a:schemeClr val="tx1"/>
              </a:solidFill>
            </a:endParaRPr>
          </a:p>
        </p:txBody>
      </p: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72E6F798-5021-44BB-92EC-1BF93D2709DC}"/>
              </a:ext>
            </a:extLst>
          </p:cNvPr>
          <p:cNvCxnSpPr>
            <a:cxnSpLocks/>
            <a:stCxn id="26" idx="7"/>
            <a:endCxn id="27" idx="3"/>
          </p:cNvCxnSpPr>
          <p:nvPr/>
        </p:nvCxnSpPr>
        <p:spPr>
          <a:xfrm flipV="1">
            <a:off x="6376003" y="2082389"/>
            <a:ext cx="471507" cy="572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C38CD30A-F952-4FEE-AD36-3B55EF0F6D52}"/>
              </a:ext>
            </a:extLst>
          </p:cNvPr>
          <p:cNvCxnSpPr>
            <a:cxnSpLocks/>
            <a:stCxn id="28" idx="2"/>
            <a:endCxn id="29" idx="6"/>
          </p:cNvCxnSpPr>
          <p:nvPr/>
        </p:nvCxnSpPr>
        <p:spPr>
          <a:xfrm flipH="1">
            <a:off x="7618802" y="2789618"/>
            <a:ext cx="413767" cy="3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7EF70A7D-19EB-4C6F-A647-518B372F7D48}"/>
              </a:ext>
            </a:extLst>
          </p:cNvPr>
          <p:cNvCxnSpPr>
            <a:cxnSpLocks/>
            <a:stCxn id="29" idx="2"/>
            <a:endCxn id="26" idx="6"/>
          </p:cNvCxnSpPr>
          <p:nvPr/>
        </p:nvCxnSpPr>
        <p:spPr>
          <a:xfrm flipH="1">
            <a:off x="6450503" y="2793345"/>
            <a:ext cx="6595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uadroTexto 32">
            <a:extLst>
              <a:ext uri="{FF2B5EF4-FFF2-40B4-BE49-F238E27FC236}">
                <a16:creationId xmlns:a16="http://schemas.microsoft.com/office/drawing/2014/main" id="{DFB0CFC8-482E-4DB4-8011-B06EA984F1A8}"/>
              </a:ext>
            </a:extLst>
          </p:cNvPr>
          <p:cNvSpPr txBox="1"/>
          <p:nvPr/>
        </p:nvSpPr>
        <p:spPr>
          <a:xfrm>
            <a:off x="5897449" y="2156989"/>
            <a:ext cx="10264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400" dirty="0">
                <a:solidFill>
                  <a:srgbClr val="100700"/>
                </a:solidFill>
              </a:rPr>
              <a:t>S ⋈ T ⋈ R</a:t>
            </a:r>
            <a:endParaRPr lang="es-PE" sz="1400" dirty="0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2EBDE0F6-B034-406E-B4F4-60FB28F423D4}"/>
              </a:ext>
            </a:extLst>
          </p:cNvPr>
          <p:cNvSpPr txBox="1"/>
          <p:nvPr/>
        </p:nvSpPr>
        <p:spPr>
          <a:xfrm>
            <a:off x="7674910" y="2469801"/>
            <a:ext cx="309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100700"/>
                </a:solidFill>
              </a:rPr>
              <a:t>S</a:t>
            </a:r>
            <a:endParaRPr lang="es-P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0EA2FD2E-BC0B-4F6E-9352-F9F867761023}"/>
                  </a:ext>
                </a:extLst>
              </p:cNvPr>
              <p:cNvSpPr txBox="1"/>
              <p:nvPr/>
            </p:nvSpPr>
            <p:spPr>
              <a:xfrm>
                <a:off x="6352208" y="2481841"/>
                <a:ext cx="96099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0" i="1" dirty="0" smtClean="0">
                          <a:solidFill>
                            <a:srgbClr val="1007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pt-BR" sz="1400" i="1" dirty="0" smtClean="0">
                          <a:solidFill>
                            <a:srgbClr val="1007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⋈</m:t>
                      </m:r>
                      <m:r>
                        <a:rPr lang="es-ES" sz="1400" b="0" i="1" dirty="0" smtClean="0">
                          <a:solidFill>
                            <a:srgbClr val="1007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s-PE" sz="1400" dirty="0"/>
              </a:p>
            </p:txBody>
          </p:sp>
        </mc:Choice>
        <mc:Fallback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0EA2FD2E-BC0B-4F6E-9352-F9F867761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2208" y="2481841"/>
                <a:ext cx="960990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uadroTexto 35">
            <a:extLst>
              <a:ext uri="{FF2B5EF4-FFF2-40B4-BE49-F238E27FC236}">
                <a16:creationId xmlns:a16="http://schemas.microsoft.com/office/drawing/2014/main" id="{82C8B25C-5C06-4210-835C-E8A0C359AB56}"/>
              </a:ext>
            </a:extLst>
          </p:cNvPr>
          <p:cNvSpPr txBox="1"/>
          <p:nvPr/>
        </p:nvSpPr>
        <p:spPr>
          <a:xfrm>
            <a:off x="6919844" y="1405181"/>
            <a:ext cx="4089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chemeClr val="accent1">
                    <a:lumMod val="50000"/>
                  </a:schemeClr>
                </a:solidFill>
              </a:rPr>
              <a:t>P2</a:t>
            </a:r>
            <a:endParaRPr lang="es-PE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09DB0745-40BE-4AFF-B2FE-AA7747D0E7EC}"/>
              </a:ext>
            </a:extLst>
          </p:cNvPr>
          <p:cNvSpPr/>
          <p:nvPr/>
        </p:nvSpPr>
        <p:spPr>
          <a:xfrm>
            <a:off x="329871" y="1665905"/>
            <a:ext cx="2162931" cy="1536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43901E32-572A-4C9C-A77A-FE02467257CA}"/>
              </a:ext>
            </a:extLst>
          </p:cNvPr>
          <p:cNvSpPr txBox="1"/>
          <p:nvPr/>
        </p:nvSpPr>
        <p:spPr>
          <a:xfrm>
            <a:off x="1206883" y="1268970"/>
            <a:ext cx="4089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chemeClr val="accent1">
                    <a:lumMod val="50000"/>
                  </a:schemeClr>
                </a:solidFill>
              </a:rPr>
              <a:t>P0</a:t>
            </a:r>
            <a:endParaRPr lang="es-PE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EF954F9E-12C9-422A-8C1F-6D950302A9EA}"/>
              </a:ext>
            </a:extLst>
          </p:cNvPr>
          <p:cNvSpPr/>
          <p:nvPr/>
        </p:nvSpPr>
        <p:spPr>
          <a:xfrm>
            <a:off x="5896604" y="1655789"/>
            <a:ext cx="2710493" cy="1536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E81C6814-CA76-4286-85F5-91F2E96B8177}"/>
              </a:ext>
            </a:extLst>
          </p:cNvPr>
          <p:cNvSpPr txBox="1"/>
          <p:nvPr/>
        </p:nvSpPr>
        <p:spPr>
          <a:xfrm>
            <a:off x="593276" y="324729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10+20+30=60</a:t>
            </a:r>
            <a:endParaRPr lang="es-PE" dirty="0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6CA20D45-C513-4470-8CA0-EF2C6D2701C2}"/>
              </a:ext>
            </a:extLst>
          </p:cNvPr>
          <p:cNvSpPr txBox="1"/>
          <p:nvPr/>
        </p:nvSpPr>
        <p:spPr>
          <a:xfrm>
            <a:off x="3457617" y="3294927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10+20+5=35</a:t>
            </a:r>
            <a:endParaRPr lang="es-PE" dirty="0"/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E41599C-1620-4309-A8AB-F6D27014B5F0}"/>
              </a:ext>
            </a:extLst>
          </p:cNvPr>
          <p:cNvSpPr txBox="1"/>
          <p:nvPr/>
        </p:nvSpPr>
        <p:spPr>
          <a:xfrm>
            <a:off x="6468561" y="3266659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20+5+8=33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61366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Optimización</a:t>
            </a:r>
            <a:endParaRPr lang="es-PE" dirty="0">
              <a:solidFill>
                <a:srgbClr val="100700"/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>
          <a:xfrm>
            <a:off x="311700" y="850006"/>
            <a:ext cx="7522246" cy="3719019"/>
          </a:xfrm>
        </p:spPr>
        <p:txBody>
          <a:bodyPr/>
          <a:lstStyle/>
          <a:p>
            <a:r>
              <a:rPr lang="es-ES" sz="2200" dirty="0">
                <a:solidFill>
                  <a:srgbClr val="100700"/>
                </a:solidFill>
              </a:rPr>
              <a:t>La optimización es como jugar al ajedrez.</a:t>
            </a:r>
          </a:p>
          <a:p>
            <a:pPr lvl="1"/>
            <a:r>
              <a:rPr lang="es-ES" sz="1800" dirty="0">
                <a:solidFill>
                  <a:srgbClr val="100700"/>
                </a:solidFill>
              </a:rPr>
              <a:t>Puede que se tenga que hacer sacrificios para obtener ganancias posteriores.</a:t>
            </a:r>
          </a:p>
          <a:p>
            <a:pPr lvl="2"/>
            <a:r>
              <a:rPr lang="es-ES" sz="1800" dirty="0">
                <a:solidFill>
                  <a:srgbClr val="100700"/>
                </a:solidFill>
              </a:rPr>
              <a:t>Mover datos, partición de relaciones, construir índices, …</a:t>
            </a:r>
          </a:p>
          <a:p>
            <a:pPr lvl="1"/>
            <a:endParaRPr lang="es-ES" sz="1800" dirty="0">
              <a:solidFill>
                <a:srgbClr val="100700"/>
              </a:solidFill>
            </a:endParaRPr>
          </a:p>
          <a:p>
            <a:pPr marL="1054100" lvl="2" indent="0">
              <a:buNone/>
            </a:pPr>
            <a:endParaRPr lang="es-ES" sz="1800" dirty="0">
              <a:solidFill>
                <a:srgbClr val="100700"/>
              </a:solidFill>
            </a:endParaRPr>
          </a:p>
          <a:p>
            <a:pPr marL="0" indent="0">
              <a:buNone/>
            </a:pP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732853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C029FD-2CE9-4C83-94E8-AB00CEC8A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Costo de Asignación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BB6315-1A1F-4840-A586-3729C22C7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727200"/>
            <a:ext cx="8520600" cy="4211999"/>
          </a:xfrm>
        </p:spPr>
        <p:txBody>
          <a:bodyPr/>
          <a:lstStyle/>
          <a:p>
            <a:r>
              <a:rPr lang="es-PE" b="1" dirty="0"/>
              <a:t>Problemas:</a:t>
            </a:r>
          </a:p>
          <a:p>
            <a:pPr lvl="1">
              <a:lnSpc>
                <a:spcPct val="150000"/>
              </a:lnSpc>
              <a:spcBef>
                <a:spcPts val="400"/>
              </a:spcBef>
            </a:pPr>
            <a:r>
              <a:rPr lang="es-PE" sz="1600" dirty="0">
                <a:solidFill>
                  <a:srgbClr val="100700"/>
                </a:solidFill>
              </a:rPr>
              <a:t>¿Dónde se originan las consultas?</a:t>
            </a:r>
          </a:p>
          <a:p>
            <a:pPr lvl="1">
              <a:lnSpc>
                <a:spcPct val="150000"/>
              </a:lnSpc>
              <a:spcBef>
                <a:spcPts val="400"/>
              </a:spcBef>
            </a:pPr>
            <a:r>
              <a:rPr lang="es-PE" sz="1600" dirty="0">
                <a:solidFill>
                  <a:srgbClr val="100700"/>
                </a:solidFill>
              </a:rPr>
              <a:t>¿Cuál es el costo de la comunicación?</a:t>
            </a:r>
          </a:p>
          <a:p>
            <a:pPr lvl="2">
              <a:lnSpc>
                <a:spcPct val="150000"/>
              </a:lnSpc>
              <a:spcBef>
                <a:spcPts val="400"/>
              </a:spcBef>
            </a:pPr>
            <a:r>
              <a:rPr lang="es-PE" sz="1600" dirty="0">
                <a:solidFill>
                  <a:srgbClr val="100700"/>
                </a:solidFill>
              </a:rPr>
              <a:t>¿Tamaño de las respuestas? ¿Relaciones?</a:t>
            </a:r>
          </a:p>
          <a:p>
            <a:pPr lvl="1">
              <a:lnSpc>
                <a:spcPct val="150000"/>
              </a:lnSpc>
              <a:spcBef>
                <a:spcPts val="400"/>
              </a:spcBef>
            </a:pPr>
            <a:r>
              <a:rPr lang="es-PE" sz="1600" dirty="0">
                <a:solidFill>
                  <a:srgbClr val="100700"/>
                </a:solidFill>
              </a:rPr>
              <a:t>¿Cuál es la capacidad de almacenamiento y el costo en los sitios?</a:t>
            </a:r>
          </a:p>
          <a:p>
            <a:pPr lvl="2">
              <a:lnSpc>
                <a:spcPct val="150000"/>
              </a:lnSpc>
              <a:spcBef>
                <a:spcPts val="400"/>
              </a:spcBef>
            </a:pPr>
            <a:r>
              <a:rPr lang="es-PE" sz="1600" dirty="0">
                <a:solidFill>
                  <a:srgbClr val="100700"/>
                </a:solidFill>
              </a:rPr>
              <a:t>¿Tamaño de los fragmentos?</a:t>
            </a:r>
          </a:p>
          <a:p>
            <a:pPr lvl="1">
              <a:lnSpc>
                <a:spcPct val="150000"/>
              </a:lnSpc>
              <a:spcBef>
                <a:spcPts val="400"/>
              </a:spcBef>
            </a:pPr>
            <a:r>
              <a:rPr lang="es-PE" sz="1600" dirty="0">
                <a:solidFill>
                  <a:srgbClr val="100700"/>
                </a:solidFill>
              </a:rPr>
              <a:t>¿Cuál es la potencia de procesamiento en los sitios?</a:t>
            </a:r>
            <a:endParaRPr lang="es-PE" sz="1800" dirty="0">
              <a:solidFill>
                <a:srgbClr val="1007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17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C029FD-2CE9-4C83-94E8-AB00CEC8A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Costo de Asignación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BB6315-1A1F-4840-A586-3729C22C7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727200"/>
            <a:ext cx="8520600" cy="4211999"/>
          </a:xfrm>
        </p:spPr>
        <p:txBody>
          <a:bodyPr/>
          <a:lstStyle/>
          <a:p>
            <a:r>
              <a:rPr lang="es-PE" b="1" dirty="0"/>
              <a:t>Problemas:</a:t>
            </a:r>
          </a:p>
          <a:p>
            <a:pPr lvl="1">
              <a:lnSpc>
                <a:spcPct val="150000"/>
              </a:lnSpc>
              <a:spcBef>
                <a:spcPts val="400"/>
              </a:spcBef>
            </a:pPr>
            <a:r>
              <a:rPr lang="es-PE" sz="1600" dirty="0">
                <a:solidFill>
                  <a:srgbClr val="100700"/>
                </a:solidFill>
              </a:rPr>
              <a:t>¿Cuál es la estrategia de procesamiento de consultas?</a:t>
            </a:r>
          </a:p>
          <a:p>
            <a:pPr lvl="2">
              <a:lnSpc>
                <a:spcPct val="150000"/>
              </a:lnSpc>
              <a:spcBef>
                <a:spcPts val="400"/>
              </a:spcBef>
            </a:pPr>
            <a:r>
              <a:rPr lang="es-PE" sz="1600" dirty="0">
                <a:solidFill>
                  <a:srgbClr val="100700"/>
                </a:solidFill>
              </a:rPr>
              <a:t>¿Cómo se hacen las uniones?</a:t>
            </a:r>
          </a:p>
          <a:p>
            <a:pPr lvl="2">
              <a:lnSpc>
                <a:spcPct val="150000"/>
              </a:lnSpc>
              <a:spcBef>
                <a:spcPts val="400"/>
              </a:spcBef>
            </a:pPr>
            <a:r>
              <a:rPr lang="es-PE" sz="1600" dirty="0">
                <a:solidFill>
                  <a:srgbClr val="100700"/>
                </a:solidFill>
              </a:rPr>
              <a:t>¿Dónde se recogen las respuestas?</a:t>
            </a:r>
          </a:p>
          <a:p>
            <a:pPr lvl="1">
              <a:lnSpc>
                <a:spcPct val="150000"/>
              </a:lnSpc>
              <a:spcBef>
                <a:spcPts val="400"/>
              </a:spcBef>
            </a:pPr>
            <a:r>
              <a:rPr lang="es-PE" sz="1600" dirty="0">
                <a:solidFill>
                  <a:srgbClr val="100700"/>
                </a:solidFill>
              </a:rPr>
              <a:t>¿Se replicarán fragmentos?</a:t>
            </a:r>
          </a:p>
          <a:p>
            <a:pPr lvl="2">
              <a:lnSpc>
                <a:spcPct val="150000"/>
              </a:lnSpc>
              <a:spcBef>
                <a:spcPts val="400"/>
              </a:spcBef>
            </a:pPr>
            <a:r>
              <a:rPr lang="es-PE" sz="1600" dirty="0">
                <a:solidFill>
                  <a:srgbClr val="100700"/>
                </a:solidFill>
              </a:rPr>
              <a:t>¿Costo de actualizar copias?</a:t>
            </a:r>
          </a:p>
          <a:p>
            <a:pPr lvl="2">
              <a:lnSpc>
                <a:spcPct val="150000"/>
              </a:lnSpc>
              <a:spcBef>
                <a:spcPts val="400"/>
              </a:spcBef>
            </a:pPr>
            <a:r>
              <a:rPr lang="es-PE" sz="1600" dirty="0">
                <a:solidFill>
                  <a:srgbClr val="100700"/>
                </a:solidFill>
              </a:rPr>
              <a:t>¿Cómo proporcionar control de concurrencia?</a:t>
            </a:r>
          </a:p>
        </p:txBody>
      </p:sp>
    </p:spTree>
    <p:extLst>
      <p:ext uri="{BB962C8B-B14F-4D97-AF65-F5344CB8AC3E}">
        <p14:creationId xmlns:p14="http://schemas.microsoft.com/office/powerpoint/2010/main" val="2827260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C029FD-2CE9-4C83-94E8-AB00CEC8A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E" dirty="0"/>
              <a:t>Costo de Asignación</a:t>
            </a:r>
            <a:br>
              <a:rPr lang="es-PE" sz="2800" dirty="0">
                <a:solidFill>
                  <a:srgbClr val="100700"/>
                </a:solidFill>
              </a:rPr>
            </a:br>
            <a:endParaRPr lang="es-PE" dirty="0">
              <a:solidFill>
                <a:srgbClr val="100700"/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BB6315-1A1F-4840-A586-3729C22C7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727200"/>
            <a:ext cx="8520600" cy="4211999"/>
          </a:xfrm>
        </p:spPr>
        <p:txBody>
          <a:bodyPr/>
          <a:lstStyle/>
          <a:p>
            <a:r>
              <a:rPr lang="es-PE" b="1" dirty="0"/>
              <a:t>Optimización:</a:t>
            </a:r>
          </a:p>
          <a:p>
            <a:pPr lvl="1">
              <a:lnSpc>
                <a:spcPct val="150000"/>
              </a:lnSpc>
              <a:spcBef>
                <a:spcPts val="400"/>
              </a:spcBef>
            </a:pPr>
            <a:r>
              <a:rPr lang="es-PE" sz="1600" dirty="0">
                <a:solidFill>
                  <a:srgbClr val="100700"/>
                </a:solidFill>
              </a:rPr>
              <a:t>Mejor colocación de fragmentos y / o mejor número de copias para</a:t>
            </a:r>
          </a:p>
          <a:p>
            <a:pPr lvl="2">
              <a:lnSpc>
                <a:spcPct val="150000"/>
              </a:lnSpc>
              <a:spcBef>
                <a:spcPts val="400"/>
              </a:spcBef>
            </a:pPr>
            <a:r>
              <a:rPr lang="es-PE" sz="1600" dirty="0">
                <a:solidFill>
                  <a:srgbClr val="100700"/>
                </a:solidFill>
              </a:rPr>
              <a:t>Minimizar el tiempo de respuesta de la consulta.</a:t>
            </a:r>
          </a:p>
          <a:p>
            <a:pPr lvl="2">
              <a:lnSpc>
                <a:spcPct val="150000"/>
              </a:lnSpc>
              <a:spcBef>
                <a:spcPts val="400"/>
              </a:spcBef>
            </a:pPr>
            <a:r>
              <a:rPr lang="es-PE" sz="1600" dirty="0">
                <a:solidFill>
                  <a:srgbClr val="100700"/>
                </a:solidFill>
              </a:rPr>
              <a:t>Maximiza el rendimiento</a:t>
            </a:r>
          </a:p>
          <a:p>
            <a:pPr lvl="2">
              <a:lnSpc>
                <a:spcPct val="150000"/>
              </a:lnSpc>
              <a:spcBef>
                <a:spcPts val="400"/>
              </a:spcBef>
            </a:pPr>
            <a:r>
              <a:rPr lang="es-PE" sz="1600" dirty="0">
                <a:solidFill>
                  <a:srgbClr val="100700"/>
                </a:solidFill>
              </a:rPr>
              <a:t>Minimizar algún otro costo (por ejemplo, comunicación)</a:t>
            </a:r>
          </a:p>
          <a:p>
            <a:pPr lvl="1">
              <a:lnSpc>
                <a:spcPct val="150000"/>
              </a:lnSpc>
              <a:spcBef>
                <a:spcPts val="400"/>
              </a:spcBef>
            </a:pPr>
            <a:r>
              <a:rPr lang="es-PE" sz="1600" dirty="0">
                <a:solidFill>
                  <a:srgbClr val="100700"/>
                </a:solidFill>
              </a:rPr>
              <a:t>Sujeto a restricciones</a:t>
            </a:r>
          </a:p>
          <a:p>
            <a:pPr lvl="2">
              <a:lnSpc>
                <a:spcPct val="150000"/>
              </a:lnSpc>
              <a:spcBef>
                <a:spcPts val="400"/>
              </a:spcBef>
            </a:pPr>
            <a:r>
              <a:rPr lang="es-PE" sz="1600" dirty="0">
                <a:solidFill>
                  <a:srgbClr val="100700"/>
                </a:solidFill>
              </a:rPr>
              <a:t>Espacio libre</a:t>
            </a:r>
          </a:p>
          <a:p>
            <a:pPr lvl="2">
              <a:lnSpc>
                <a:spcPct val="150000"/>
              </a:lnSpc>
              <a:spcBef>
                <a:spcPts val="400"/>
              </a:spcBef>
            </a:pPr>
            <a:r>
              <a:rPr lang="es-PE" sz="1600" dirty="0">
                <a:solidFill>
                  <a:srgbClr val="100700"/>
                </a:solidFill>
              </a:rPr>
              <a:t>Ancho de banda disponible, potencia, etc.</a:t>
            </a:r>
          </a:p>
          <a:p>
            <a:pPr lvl="2">
              <a:lnSpc>
                <a:spcPct val="150000"/>
              </a:lnSpc>
              <a:spcBef>
                <a:spcPts val="400"/>
              </a:spcBef>
            </a:pPr>
            <a:r>
              <a:rPr lang="es-PE" sz="1600" dirty="0">
                <a:solidFill>
                  <a:srgbClr val="100700"/>
                </a:solidFill>
              </a:rPr>
              <a:t>Otros, por ejemplo, mantener el tiempo de respuesta del percentil 90 &lt; x</a:t>
            </a:r>
          </a:p>
        </p:txBody>
      </p:sp>
    </p:spTree>
    <p:extLst>
      <p:ext uri="{BB962C8B-B14F-4D97-AF65-F5344CB8AC3E}">
        <p14:creationId xmlns:p14="http://schemas.microsoft.com/office/powerpoint/2010/main" val="633142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C029FD-2CE9-4C83-94E8-AB00CEC8A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E" dirty="0"/>
              <a:t>Costo de Asignación</a:t>
            </a:r>
            <a:br>
              <a:rPr lang="es-PE" sz="2800" dirty="0">
                <a:solidFill>
                  <a:srgbClr val="100700"/>
                </a:solidFill>
              </a:rPr>
            </a:br>
            <a:endParaRPr lang="es-PE" dirty="0">
              <a:solidFill>
                <a:srgbClr val="100700"/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BB6315-1A1F-4840-A586-3729C22C7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727200"/>
            <a:ext cx="8520600" cy="4211999"/>
          </a:xfrm>
        </p:spPr>
        <p:txBody>
          <a:bodyPr/>
          <a:lstStyle/>
          <a:p>
            <a:r>
              <a:rPr lang="es-PE" b="1" dirty="0">
                <a:solidFill>
                  <a:schemeClr val="bg1">
                    <a:lumMod val="75000"/>
                  </a:schemeClr>
                </a:solidFill>
              </a:rPr>
              <a:t>Optimización:</a:t>
            </a:r>
          </a:p>
          <a:p>
            <a:pPr lvl="1">
              <a:lnSpc>
                <a:spcPct val="150000"/>
              </a:lnSpc>
              <a:spcBef>
                <a:spcPts val="400"/>
              </a:spcBef>
            </a:pPr>
            <a:r>
              <a:rPr lang="es-PE" sz="1600" dirty="0">
                <a:solidFill>
                  <a:schemeClr val="bg1">
                    <a:lumMod val="75000"/>
                  </a:schemeClr>
                </a:solidFill>
              </a:rPr>
              <a:t>Mejor colocación de fragmentos y / o mejor número de copias para</a:t>
            </a:r>
          </a:p>
          <a:p>
            <a:pPr lvl="2">
              <a:lnSpc>
                <a:spcPct val="150000"/>
              </a:lnSpc>
              <a:spcBef>
                <a:spcPts val="400"/>
              </a:spcBef>
            </a:pPr>
            <a:r>
              <a:rPr lang="es-PE" sz="1600" dirty="0">
                <a:solidFill>
                  <a:schemeClr val="bg1">
                    <a:lumMod val="75000"/>
                  </a:schemeClr>
                </a:solidFill>
              </a:rPr>
              <a:t>Minimizar el tiempo de respuesta de la consulta.</a:t>
            </a:r>
          </a:p>
          <a:p>
            <a:pPr lvl="2">
              <a:lnSpc>
                <a:spcPct val="150000"/>
              </a:lnSpc>
              <a:spcBef>
                <a:spcPts val="400"/>
              </a:spcBef>
            </a:pPr>
            <a:r>
              <a:rPr lang="es-PE" sz="1600" dirty="0">
                <a:solidFill>
                  <a:schemeClr val="bg1">
                    <a:lumMod val="75000"/>
                  </a:schemeClr>
                </a:solidFill>
              </a:rPr>
              <a:t>Maximiza el rendimiento</a:t>
            </a:r>
          </a:p>
          <a:p>
            <a:pPr lvl="2">
              <a:lnSpc>
                <a:spcPct val="150000"/>
              </a:lnSpc>
              <a:spcBef>
                <a:spcPts val="400"/>
              </a:spcBef>
            </a:pPr>
            <a:r>
              <a:rPr lang="es-PE" sz="1600" dirty="0">
                <a:solidFill>
                  <a:schemeClr val="bg1">
                    <a:lumMod val="75000"/>
                  </a:schemeClr>
                </a:solidFill>
              </a:rPr>
              <a:t>Minimizar algún otro costo (por ejemplo, comunicación)</a:t>
            </a:r>
          </a:p>
          <a:p>
            <a:pPr lvl="1">
              <a:lnSpc>
                <a:spcPct val="150000"/>
              </a:lnSpc>
              <a:spcBef>
                <a:spcPts val="400"/>
              </a:spcBef>
            </a:pPr>
            <a:r>
              <a:rPr lang="es-PE" sz="1600" dirty="0">
                <a:solidFill>
                  <a:schemeClr val="bg1">
                    <a:lumMod val="75000"/>
                  </a:schemeClr>
                </a:solidFill>
              </a:rPr>
              <a:t>Sujeto a restricciones</a:t>
            </a:r>
          </a:p>
          <a:p>
            <a:pPr lvl="2">
              <a:lnSpc>
                <a:spcPct val="150000"/>
              </a:lnSpc>
              <a:spcBef>
                <a:spcPts val="400"/>
              </a:spcBef>
            </a:pPr>
            <a:r>
              <a:rPr lang="es-PE" sz="1600" dirty="0">
                <a:solidFill>
                  <a:schemeClr val="bg1">
                    <a:lumMod val="75000"/>
                  </a:schemeClr>
                </a:solidFill>
              </a:rPr>
              <a:t>Espacio libre</a:t>
            </a:r>
          </a:p>
          <a:p>
            <a:pPr lvl="2">
              <a:lnSpc>
                <a:spcPct val="150000"/>
              </a:lnSpc>
              <a:spcBef>
                <a:spcPts val="400"/>
              </a:spcBef>
            </a:pPr>
            <a:r>
              <a:rPr lang="es-PE" sz="1600" dirty="0">
                <a:solidFill>
                  <a:schemeClr val="bg1">
                    <a:lumMod val="75000"/>
                  </a:schemeClr>
                </a:solidFill>
              </a:rPr>
              <a:t>Ancho de banda disponible, potencia, etc.</a:t>
            </a:r>
          </a:p>
          <a:p>
            <a:pPr lvl="2">
              <a:lnSpc>
                <a:spcPct val="150000"/>
              </a:lnSpc>
              <a:spcBef>
                <a:spcPts val="400"/>
              </a:spcBef>
            </a:pPr>
            <a:r>
              <a:rPr lang="es-PE" sz="1600" dirty="0">
                <a:solidFill>
                  <a:schemeClr val="bg1">
                    <a:lumMod val="75000"/>
                  </a:schemeClr>
                </a:solidFill>
              </a:rPr>
              <a:t>Otros, por ejemplo, mantener el tiempo de respuesta del percentil 90 &lt; x</a:t>
            </a:r>
          </a:p>
        </p:txBody>
      </p:sp>
      <p:sp>
        <p:nvSpPr>
          <p:cNvPr id="4" name="Rectángulo redondeado 3"/>
          <p:cNvSpPr/>
          <p:nvPr/>
        </p:nvSpPr>
        <p:spPr>
          <a:xfrm>
            <a:off x="3351525" y="2225975"/>
            <a:ext cx="2440800" cy="1006824"/>
          </a:xfrm>
          <a:prstGeom prst="roundRect">
            <a:avLst/>
          </a:prstGeom>
          <a:solidFill>
            <a:srgbClr val="FDC0BB"/>
          </a:solidFill>
          <a:ln>
            <a:solidFill>
              <a:srgbClr val="FF0000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800" dirty="0">
                <a:solidFill>
                  <a:srgbClr val="100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Este es un problema increíblemente difícil.</a:t>
            </a:r>
          </a:p>
        </p:txBody>
      </p:sp>
    </p:spTree>
    <p:extLst>
      <p:ext uri="{BB962C8B-B14F-4D97-AF65-F5344CB8AC3E}">
        <p14:creationId xmlns:p14="http://schemas.microsoft.com/office/powerpoint/2010/main" val="1918301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Costo de Asignación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texto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PE" b="1" dirty="0">
                    <a:solidFill>
                      <a:srgbClr val="000000"/>
                    </a:solidFill>
                  </a:rPr>
                  <a:t>Optimización: </a:t>
                </a:r>
                <a:r>
                  <a:rPr lang="es-PE" dirty="0">
                    <a:solidFill>
                      <a:srgbClr val="000000"/>
                    </a:solidFill>
                  </a:rPr>
                  <a:t>Para un solo fragmento F</a:t>
                </a:r>
              </a:p>
              <a:p>
                <a:pPr marL="795338" lvl="1">
                  <a:lnSpc>
                    <a:spcPct val="100000"/>
                  </a:lnSpc>
                </a:pPr>
                <a:r>
                  <a:rPr lang="es-PE" sz="1800" b="1" dirty="0">
                    <a:solidFill>
                      <a:srgbClr val="000000"/>
                    </a:solidFill>
                  </a:rPr>
                  <a:t>El costo de lectura:</a:t>
                </a:r>
              </a:p>
              <a:p>
                <a:pPr marL="795338" lvl="1">
                  <a:lnSpc>
                    <a:spcPct val="100000"/>
                  </a:lnSpc>
                </a:pPr>
                <a:r>
                  <a:rPr lang="es-PE" sz="1800" dirty="0">
                    <a:solidFill>
                      <a:srgbClr val="000000"/>
                    </a:solidFill>
                  </a:rPr>
                  <a:t>En donde:</a:t>
                </a:r>
              </a:p>
              <a:p>
                <a:pPr marL="1249363" lvl="2"/>
                <a14:m>
                  <m:oMath xmlns:m="http://schemas.openxmlformats.org/officeDocument/2006/math">
                    <m:r>
                      <a:rPr lang="es-PE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s-PE" sz="1800" dirty="0">
                    <a:solidFill>
                      <a:srgbClr val="000000"/>
                    </a:solidFill>
                  </a:rPr>
                  <a:t> : </a:t>
                </a:r>
                <a:r>
                  <a:rPr lang="es-PE" sz="1600" dirty="0">
                    <a:solidFill>
                      <a:srgbClr val="000000"/>
                    </a:solidFill>
                  </a:rPr>
                  <a:t>sitio de origen de la solicitud</a:t>
                </a:r>
              </a:p>
              <a:p>
                <a:pPr marL="1249363" lvl="2"/>
                <a14:m>
                  <m:oMath xmlns:m="http://schemas.openxmlformats.org/officeDocument/2006/math">
                    <m:sSub>
                      <m:sSubPr>
                        <m:ctrlPr>
                          <a:rPr lang="es-PE" sz="1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s-PE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PE" sz="1800" dirty="0">
                    <a:solidFill>
                      <a:srgbClr val="000000"/>
                    </a:solidFill>
                  </a:rPr>
                  <a:t> : trafico de lectura 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E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PE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s-PE" sz="1800" dirty="0">
                  <a:solidFill>
                    <a:srgbClr val="000000"/>
                  </a:solidFill>
                </a:endParaRPr>
              </a:p>
              <a:p>
                <a:pPr marL="1249363" lvl="2"/>
                <a14:m>
                  <m:oMath xmlns:m="http://schemas.openxmlformats.org/officeDocument/2006/math">
                    <m:sSub>
                      <m:sSubPr>
                        <m:ctrlPr>
                          <a:rPr lang="es-PE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PE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PE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s-PE" sz="1800" dirty="0">
                    <a:solidFill>
                      <a:srgbClr val="000000"/>
                    </a:solidFill>
                  </a:rPr>
                  <a:t> : costo de recuperación  (accediendo a F 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E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PE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s-PE" sz="1800" dirty="0">
                    <a:solidFill>
                      <a:srgbClr val="000000"/>
                    </a:solidFill>
                  </a:rPr>
                  <a:t> desde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E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PE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PE" sz="1800" dirty="0">
                    <a:solidFill>
                      <a:srgbClr val="000000"/>
                    </a:solidFill>
                  </a:rPr>
                  <a:t>)</a:t>
                </a:r>
                <a:br>
                  <a:rPr lang="es-PE" sz="1800" dirty="0">
                    <a:solidFill>
                      <a:srgbClr val="000000"/>
                    </a:solidFill>
                  </a:rPr>
                </a:br>
                <a:endParaRPr lang="es-PE" sz="1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Marcador de tex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429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389" y="1404000"/>
            <a:ext cx="2293072" cy="62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2494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</Template>
  <TotalTime>6891</TotalTime>
  <Words>1614</Words>
  <Application>Microsoft Office PowerPoint</Application>
  <PresentationFormat>Presentación en pantalla (16:9)</PresentationFormat>
  <Paragraphs>360</Paragraphs>
  <Slides>42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49" baseType="lpstr">
      <vt:lpstr>Calibri</vt:lpstr>
      <vt:lpstr>Arial</vt:lpstr>
      <vt:lpstr>Calibri Light</vt:lpstr>
      <vt:lpstr>Cambria Math</vt:lpstr>
      <vt:lpstr>Cambria</vt:lpstr>
      <vt:lpstr>Open Sans</vt:lpstr>
      <vt:lpstr>Tema de Office</vt:lpstr>
      <vt:lpstr>Base de datos distribuida</vt:lpstr>
      <vt:lpstr>Costo de Asignación</vt:lpstr>
      <vt:lpstr>Costo de Asignación</vt:lpstr>
      <vt:lpstr>Costo de Asignación</vt:lpstr>
      <vt:lpstr>Costo de Asignación</vt:lpstr>
      <vt:lpstr>Costo de Asignación</vt:lpstr>
      <vt:lpstr>Costo de Asignación </vt:lpstr>
      <vt:lpstr>Costo de Asignación </vt:lpstr>
      <vt:lpstr>Costo de Asignación</vt:lpstr>
      <vt:lpstr>Costo de Asignación</vt:lpstr>
      <vt:lpstr>Costo de Asignación</vt:lpstr>
      <vt:lpstr>Costo de Asignación</vt:lpstr>
      <vt:lpstr>Costo de Asignación</vt:lpstr>
      <vt:lpstr>Costo de Asignación</vt:lpstr>
      <vt:lpstr>Costo de Asignación</vt:lpstr>
      <vt:lpstr>Costo de Optimización de Consultas</vt:lpstr>
      <vt:lpstr>Optimización de Consultas Globales</vt:lpstr>
      <vt:lpstr>Costo basado en la optimización</vt:lpstr>
      <vt:lpstr>Costo basado en la optimización</vt:lpstr>
      <vt:lpstr>Costo basado en la optimización</vt:lpstr>
      <vt:lpstr>Costo basado en la optimización</vt:lpstr>
      <vt:lpstr>Costo basado en la optimización</vt:lpstr>
      <vt:lpstr>Costo basado en la optimización</vt:lpstr>
      <vt:lpstr>Optimización: búsqueda exhaustiva </vt:lpstr>
      <vt:lpstr>Optimización: búsqueda exhaustiva </vt:lpstr>
      <vt:lpstr>Optimización: búsqueda exhaustiva </vt:lpstr>
      <vt:lpstr>Optimización: subiendo la colina (Hill Climbing)</vt:lpstr>
      <vt:lpstr>Optimización: subiendo la colina (Hill Climbing)</vt:lpstr>
      <vt:lpstr>Optimización: subiendo la colina (Hill Climbing)</vt:lpstr>
      <vt:lpstr>Optimización: subiendo la colina (Hill Climbing)</vt:lpstr>
      <vt:lpstr>Optimización: subiendo la colina (Hill Climbing)</vt:lpstr>
      <vt:lpstr>Optimización: subiendo la colina (Hill Climbing)</vt:lpstr>
      <vt:lpstr>Optimización: subiendo la colina (Hill Climbing)</vt:lpstr>
      <vt:lpstr>Optimización: subiendo la colina (Hill Climbing)</vt:lpstr>
      <vt:lpstr>Optimización: subiendo la colina (Hill Climbing)</vt:lpstr>
      <vt:lpstr>Optimización: subiendo la colina (Hill Climbing)</vt:lpstr>
      <vt:lpstr>Optimización: subiendo la colina (Hill Climbing)</vt:lpstr>
      <vt:lpstr>Optimización: subiendo la colina (Hill Climbing)</vt:lpstr>
      <vt:lpstr>Optimización: subiendo la colina (Hill Climbing)</vt:lpstr>
      <vt:lpstr>Optimización: subiendo la colina (Hill Climbing)</vt:lpstr>
      <vt:lpstr>Presentación de PowerPoint</vt:lpstr>
      <vt:lpstr>Optimización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 Organization</dc:title>
  <cp:lastModifiedBy>heider sanchez</cp:lastModifiedBy>
  <cp:revision>546</cp:revision>
  <dcterms:modified xsi:type="dcterms:W3CDTF">2022-11-25T00:46:47Z</dcterms:modified>
</cp:coreProperties>
</file>